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1"/>
  </p:sldMasterIdLst>
  <p:notesMasterIdLst>
    <p:notesMasterId r:id="rId48"/>
  </p:notesMasterIdLst>
  <p:sldIdLst>
    <p:sldId id="669" r:id="rId2"/>
    <p:sldId id="830" r:id="rId3"/>
    <p:sldId id="862" r:id="rId4"/>
    <p:sldId id="756" r:id="rId5"/>
    <p:sldId id="803" r:id="rId6"/>
    <p:sldId id="763" r:id="rId7"/>
    <p:sldId id="764" r:id="rId8"/>
    <p:sldId id="804" r:id="rId9"/>
    <p:sldId id="770" r:id="rId10"/>
    <p:sldId id="865" r:id="rId11"/>
    <p:sldId id="866" r:id="rId12"/>
    <p:sldId id="864" r:id="rId13"/>
    <p:sldId id="895" r:id="rId14"/>
    <p:sldId id="867" r:id="rId15"/>
    <p:sldId id="868" r:id="rId16"/>
    <p:sldId id="870" r:id="rId17"/>
    <p:sldId id="869" r:id="rId18"/>
    <p:sldId id="871" r:id="rId19"/>
    <p:sldId id="872" r:id="rId20"/>
    <p:sldId id="771" r:id="rId21"/>
    <p:sldId id="873" r:id="rId22"/>
    <p:sldId id="880" r:id="rId23"/>
    <p:sldId id="874" r:id="rId24"/>
    <p:sldId id="875" r:id="rId25"/>
    <p:sldId id="876" r:id="rId26"/>
    <p:sldId id="878" r:id="rId27"/>
    <p:sldId id="883" r:id="rId28"/>
    <p:sldId id="879" r:id="rId29"/>
    <p:sldId id="884" r:id="rId30"/>
    <p:sldId id="885" r:id="rId31"/>
    <p:sldId id="886" r:id="rId32"/>
    <p:sldId id="887" r:id="rId33"/>
    <p:sldId id="888" r:id="rId34"/>
    <p:sldId id="889" r:id="rId35"/>
    <p:sldId id="890" r:id="rId36"/>
    <p:sldId id="903" r:id="rId37"/>
    <p:sldId id="893" r:id="rId38"/>
    <p:sldId id="894" r:id="rId39"/>
    <p:sldId id="896" r:id="rId40"/>
    <p:sldId id="897" r:id="rId41"/>
    <p:sldId id="898" r:id="rId42"/>
    <p:sldId id="899" r:id="rId43"/>
    <p:sldId id="900" r:id="rId44"/>
    <p:sldId id="902" r:id="rId45"/>
    <p:sldId id="901" r:id="rId46"/>
    <p:sldId id="781" r:id="rId47"/>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2" pos="14829" userDrawn="1">
          <p15:clr>
            <a:srgbClr val="A4A3A4"/>
          </p15:clr>
        </p15:guide>
        <p15:guide id="3" pos="527" userDrawn="1">
          <p15:clr>
            <a:srgbClr val="A4A3A4"/>
          </p15:clr>
        </p15:guide>
        <p15:guide id="5" orient="horz" pos="528" userDrawn="1">
          <p15:clr>
            <a:srgbClr val="A4A3A4"/>
          </p15:clr>
        </p15:guide>
        <p15:guide id="41" pos="7678" userDrawn="1">
          <p15:clr>
            <a:srgbClr val="A4A3A4"/>
          </p15:clr>
        </p15:guide>
        <p15:guide id="46" orient="horz" pos="43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387"/>
    <a:srgbClr val="FFFFFF"/>
    <a:srgbClr val="E0A71A"/>
    <a:srgbClr val="0C3F5D"/>
    <a:srgbClr val="775A0E"/>
    <a:srgbClr val="BEE2D2"/>
    <a:srgbClr val="D0BCAE"/>
    <a:srgbClr val="8FCFB6"/>
    <a:srgbClr val="FF7979"/>
    <a:srgbClr val="FCD8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46" autoAdjust="0"/>
    <p:restoredTop sz="85708" autoAdjust="0"/>
  </p:normalViewPr>
  <p:slideViewPr>
    <p:cSldViewPr snapToGrid="0" snapToObjects="1">
      <p:cViewPr varScale="1">
        <p:scale>
          <a:sx n="88" d="100"/>
          <a:sy n="88" d="100"/>
        </p:scale>
        <p:origin x="3056" y="216"/>
      </p:cViewPr>
      <p:guideLst>
        <p:guide orient="horz" pos="8112"/>
        <p:guide pos="14829"/>
        <p:guide pos="527"/>
        <p:guide orient="horz" pos="528"/>
        <p:guide pos="7678"/>
        <p:guide orient="horz" pos="4344"/>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Regular" charset="0"/>
              </a:defRPr>
            </a:lvl1pPr>
          </a:lstStyle>
          <a:p>
            <a:fld id="{EFC10EE1-B198-C942-8235-326C972CBB30}" type="datetimeFigureOut">
              <a:rPr lang="en-US" smtClean="0"/>
              <a:pPr/>
              <a:t>2/13/23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Regular"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Regular" charset="0"/>
        <a:ea typeface="+mn-ea"/>
        <a:cs typeface="+mn-cs"/>
      </a:defRPr>
    </a:lvl1pPr>
    <a:lvl2pPr marL="914217" algn="l" defTabSz="914217" rtl="0" eaLnBrk="1" latinLnBrk="0" hangingPunct="1">
      <a:defRPr sz="2400" b="0" i="0" kern="1200">
        <a:solidFill>
          <a:schemeClr val="tx1"/>
        </a:solidFill>
        <a:latin typeface="Lato Regular" charset="0"/>
        <a:ea typeface="+mn-ea"/>
        <a:cs typeface="+mn-cs"/>
      </a:defRPr>
    </a:lvl2pPr>
    <a:lvl3pPr marL="1828434" algn="l" defTabSz="914217" rtl="0" eaLnBrk="1" latinLnBrk="0" hangingPunct="1">
      <a:defRPr sz="2400" b="0" i="0" kern="1200">
        <a:solidFill>
          <a:schemeClr val="tx1"/>
        </a:solidFill>
        <a:latin typeface="Lato Regular" charset="0"/>
        <a:ea typeface="+mn-ea"/>
        <a:cs typeface="+mn-cs"/>
      </a:defRPr>
    </a:lvl3pPr>
    <a:lvl4pPr marL="2742651" algn="l" defTabSz="914217" rtl="0" eaLnBrk="1" latinLnBrk="0" hangingPunct="1">
      <a:defRPr sz="2400" b="0" i="0" kern="1200">
        <a:solidFill>
          <a:schemeClr val="tx1"/>
        </a:solidFill>
        <a:latin typeface="Lato Regular" charset="0"/>
        <a:ea typeface="+mn-ea"/>
        <a:cs typeface="+mn-cs"/>
      </a:defRPr>
    </a:lvl4pPr>
    <a:lvl5pPr marL="3656868" algn="l" defTabSz="914217" rtl="0" eaLnBrk="1" latinLnBrk="0" hangingPunct="1">
      <a:defRPr sz="2400" b="0" i="0" kern="1200">
        <a:solidFill>
          <a:schemeClr val="tx1"/>
        </a:solidFill>
        <a:latin typeface="Lato Regular"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a:t>
            </a:fld>
            <a:endParaRPr lang="en-US"/>
          </a:p>
        </p:txBody>
      </p:sp>
    </p:spTree>
    <p:extLst>
      <p:ext uri="{BB962C8B-B14F-4D97-AF65-F5344CB8AC3E}">
        <p14:creationId xmlns:p14="http://schemas.microsoft.com/office/powerpoint/2010/main" val="2712208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 &amp; 2 are deferrals</a:t>
            </a:r>
          </a:p>
          <a:p>
            <a:r>
              <a:rPr lang="en-US" dirty="0"/>
              <a:t>3 &amp; 4 are accruals</a:t>
            </a:r>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021121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 &amp; 2 are deferrals</a:t>
            </a:r>
          </a:p>
          <a:p>
            <a:r>
              <a:rPr lang="en-US" dirty="0"/>
              <a:t>3 &amp; 4 are accruals</a:t>
            </a:r>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260349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adjusting entry</a:t>
            </a:r>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3547187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adjusting entry</a:t>
            </a:r>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981435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adjusting entry</a:t>
            </a:r>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432610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adjusting entry</a:t>
            </a:r>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2245907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adjusting entry</a:t>
            </a:r>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458481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adjusting entry</a:t>
            </a:r>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4089903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 value is also referred to as carrying value.</a:t>
            </a:r>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3273768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adjusting entry</a:t>
            </a:r>
          </a:p>
        </p:txBody>
      </p:sp>
      <p:sp>
        <p:nvSpPr>
          <p:cNvPr id="4" name="Slide Number Placeholder 3"/>
          <p:cNvSpPr>
            <a:spLocks noGrp="1"/>
          </p:cNvSpPr>
          <p:nvPr>
            <p:ph type="sldNum" sz="quarter" idx="5"/>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7847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Journalizing</a:t>
            </a:r>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3925738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adjusting entry</a:t>
            </a:r>
          </a:p>
        </p:txBody>
      </p:sp>
      <p:sp>
        <p:nvSpPr>
          <p:cNvPr id="4" name="Slide Number Placeholder 3"/>
          <p:cNvSpPr>
            <a:spLocks noGrp="1"/>
          </p:cNvSpPr>
          <p:nvPr>
            <p:ph type="sldNum" sz="quarter" idx="5"/>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144927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adjusting entry</a:t>
            </a:r>
          </a:p>
        </p:txBody>
      </p:sp>
      <p:sp>
        <p:nvSpPr>
          <p:cNvPr id="4" name="Slide Number Placeholder 3"/>
          <p:cNvSpPr>
            <a:spLocks noGrp="1"/>
          </p:cNvSpPr>
          <p:nvPr>
            <p:ph type="sldNum" sz="quarter" idx="5"/>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4120776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adjusting entry</a:t>
            </a:r>
          </a:p>
        </p:txBody>
      </p:sp>
      <p:sp>
        <p:nvSpPr>
          <p:cNvPr id="4" name="Slide Number Placeholder 3"/>
          <p:cNvSpPr>
            <a:spLocks noGrp="1"/>
          </p:cNvSpPr>
          <p:nvPr>
            <p:ph type="sldNum" sz="quarter" idx="5"/>
          </p:nvPr>
        </p:nvSpPr>
        <p:spPr/>
        <p:txBody>
          <a:bodyPr/>
          <a:lstStyle/>
          <a:p>
            <a:fld id="{006BE02D-20C0-F840-AFAC-BEA99C74FDC2}" type="slidenum">
              <a:rPr lang="en-US" smtClean="0"/>
              <a:pPr/>
              <a:t>26</a:t>
            </a:fld>
            <a:endParaRPr lang="en-US" dirty="0"/>
          </a:p>
        </p:txBody>
      </p:sp>
    </p:spTree>
    <p:extLst>
      <p:ext uri="{BB962C8B-B14F-4D97-AF65-F5344CB8AC3E}">
        <p14:creationId xmlns:p14="http://schemas.microsoft.com/office/powerpoint/2010/main" val="4099234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In computing interest, we express the time period as a fraction of a year</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31</a:t>
            </a:fld>
            <a:endParaRPr lang="en-US" dirty="0"/>
          </a:p>
        </p:txBody>
      </p:sp>
    </p:spTree>
    <p:extLst>
      <p:ext uri="{BB962C8B-B14F-4D97-AF65-F5344CB8AC3E}">
        <p14:creationId xmlns:p14="http://schemas.microsoft.com/office/powerpoint/2010/main" val="4012111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In computing interest, we express the time period as a fraction of a year</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1614963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a:t>Yazici</a:t>
            </a:r>
            <a:r>
              <a:rPr lang="en-US" dirty="0"/>
              <a:t> Advertising paid salaries and wages on October 26 for its employees’ first two weeks of work. The next payment of salaries will not occur until November 9.</a:t>
            </a:r>
          </a:p>
        </p:txBody>
      </p:sp>
      <p:sp>
        <p:nvSpPr>
          <p:cNvPr id="4" name="Slide Number Placeholder 3"/>
          <p:cNvSpPr>
            <a:spLocks noGrp="1"/>
          </p:cNvSpPr>
          <p:nvPr>
            <p:ph type="sldNum" sz="quarter" idx="5"/>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2491240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a:t>Yazici</a:t>
            </a:r>
            <a:r>
              <a:rPr lang="en-US" dirty="0"/>
              <a:t> Advertising paid salaries and wages on October 26 for its employees’ first two weeks of work. The next payment of salaries will not occur until November 9.</a:t>
            </a:r>
          </a:p>
        </p:txBody>
      </p:sp>
      <p:sp>
        <p:nvSpPr>
          <p:cNvPr id="4" name="Slide Number Placeholder 3"/>
          <p:cNvSpPr>
            <a:spLocks noGrp="1"/>
          </p:cNvSpPr>
          <p:nvPr>
            <p:ph type="sldNum" sz="quarter" idx="5"/>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1426333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a:t>Yazici</a:t>
            </a:r>
            <a:r>
              <a:rPr lang="en-US" dirty="0"/>
              <a:t> Advertising paid salaries and wages on October 26 for its employees’ first two weeks of work. The next payment of salaries will not occur until November 9.</a:t>
            </a:r>
          </a:p>
        </p:txBody>
      </p:sp>
      <p:sp>
        <p:nvSpPr>
          <p:cNvPr id="4" name="Slide Number Placeholder 3"/>
          <p:cNvSpPr>
            <a:spLocks noGrp="1"/>
          </p:cNvSpPr>
          <p:nvPr>
            <p:ph type="sldNum" sz="quarter" idx="5"/>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2718134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continued</a:t>
            </a:r>
          </a:p>
        </p:txBody>
      </p:sp>
      <p:sp>
        <p:nvSpPr>
          <p:cNvPr id="4" name="Slide Number Placeholder 3"/>
          <p:cNvSpPr>
            <a:spLocks noGrp="1"/>
          </p:cNvSpPr>
          <p:nvPr>
            <p:ph type="sldNum" sz="quarter" idx="5"/>
          </p:nvPr>
        </p:nvSpPr>
        <p:spPr/>
        <p:txBody>
          <a:bodyPr/>
          <a:lstStyle/>
          <a:p>
            <a:fld id="{006BE02D-20C0-F840-AFAC-BEA99C74FDC2}" type="slidenum">
              <a:rPr lang="en-US" smtClean="0"/>
              <a:pPr/>
              <a:t>38</a:t>
            </a:fld>
            <a:endParaRPr lang="en-US" dirty="0"/>
          </a:p>
        </p:txBody>
      </p:sp>
    </p:spTree>
    <p:extLst>
      <p:ext uri="{BB962C8B-B14F-4D97-AF65-F5344CB8AC3E}">
        <p14:creationId xmlns:p14="http://schemas.microsoft.com/office/powerpoint/2010/main" val="3342124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39</a:t>
            </a:fld>
            <a:endParaRPr lang="en-US" dirty="0"/>
          </a:p>
        </p:txBody>
      </p:sp>
    </p:spTree>
    <p:extLst>
      <p:ext uri="{BB962C8B-B14F-4D97-AF65-F5344CB8AC3E}">
        <p14:creationId xmlns:p14="http://schemas.microsoft.com/office/powerpoint/2010/main" val="93798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Before financial statements: Adjustments needed for revenues and expenses</a:t>
            </a:r>
          </a:p>
          <a:p>
            <a:endParaRPr lang="en-US" altLang="zh-CN" dirty="0"/>
          </a:p>
          <a:p>
            <a:r>
              <a:rPr lang="en-US" altLang="zh-CN" dirty="0"/>
              <a:t>Two types of adjusting entries</a:t>
            </a:r>
          </a:p>
          <a:p>
            <a:r>
              <a:rPr lang="en-US" sz="2400" b="0" dirty="0">
                <a:solidFill>
                  <a:schemeClr val="accent2"/>
                </a:solidFill>
                <a:latin typeface="Calibri" panose="020F0502020204030204" pitchFamily="34" charset="0"/>
                <a:cs typeface="Calibri" panose="020F0502020204030204" pitchFamily="34" charset="0"/>
              </a:rPr>
              <a:t>Deferrals</a:t>
            </a:r>
          </a:p>
          <a:p>
            <a:r>
              <a:rPr lang="en-US" sz="2400" b="0" dirty="0">
                <a:solidFill>
                  <a:schemeClr val="accent2"/>
                </a:solidFill>
                <a:latin typeface="Calibri" panose="020F0502020204030204" pitchFamily="34" charset="0"/>
                <a:cs typeface="Calibri" panose="020F0502020204030204" pitchFamily="34" charset="0"/>
              </a:rPr>
              <a:t>Cash paid in the past -&gt; Expense recognized</a:t>
            </a:r>
          </a:p>
          <a:p>
            <a:r>
              <a:rPr lang="en-US" sz="2400" b="0" dirty="0">
                <a:solidFill>
                  <a:schemeClr val="accent2"/>
                </a:solidFill>
                <a:latin typeface="Calibri" panose="020F0502020204030204" pitchFamily="34" charset="0"/>
                <a:cs typeface="Calibri" panose="020F0502020204030204" pitchFamily="34" charset="0"/>
              </a:rPr>
              <a:t>Cash received in the past -&gt; Revenue recognized</a:t>
            </a:r>
          </a:p>
          <a:p>
            <a:endParaRPr lang="en-US" sz="2400" b="0" dirty="0">
              <a:solidFill>
                <a:schemeClr val="accent2"/>
              </a:solidFill>
              <a:latin typeface="Calibri" panose="020F0502020204030204" pitchFamily="34" charset="0"/>
              <a:cs typeface="Calibri" panose="020F0502020204030204" pitchFamily="34" charset="0"/>
            </a:endParaRPr>
          </a:p>
          <a:p>
            <a:r>
              <a:rPr lang="en-US" sz="2400" b="0" dirty="0">
                <a:solidFill>
                  <a:schemeClr val="accent2"/>
                </a:solidFill>
                <a:latin typeface="Calibri" panose="020F0502020204030204" pitchFamily="34" charset="0"/>
                <a:cs typeface="Calibri" panose="020F0502020204030204" pitchFamily="34" charset="0"/>
              </a:rPr>
              <a:t>Accruals</a:t>
            </a:r>
          </a:p>
          <a:p>
            <a:pPr marL="0" marR="0" lvl="0" indent="0" algn="l" defTabSz="914217" rtl="0" eaLnBrk="1" fontAlgn="auto" latinLnBrk="0" hangingPunct="1">
              <a:lnSpc>
                <a:spcPct val="100000"/>
              </a:lnSpc>
              <a:spcBef>
                <a:spcPts val="0"/>
              </a:spcBef>
              <a:spcAft>
                <a:spcPts val="0"/>
              </a:spcAft>
              <a:buClrTx/>
              <a:buSzTx/>
              <a:buFontTx/>
              <a:buNone/>
              <a:tabLst/>
              <a:defRPr/>
            </a:pPr>
            <a:r>
              <a:rPr lang="en-US" sz="2400" b="0" dirty="0">
                <a:solidFill>
                  <a:schemeClr val="accent2"/>
                </a:solidFill>
                <a:latin typeface="Calibri" panose="020F0502020204030204" pitchFamily="34" charset="0"/>
                <a:cs typeface="Calibri" panose="020F0502020204030204" pitchFamily="34" charset="0"/>
              </a:rPr>
              <a:t>Revenue recognized -&gt; Cash received in the future</a:t>
            </a:r>
          </a:p>
          <a:p>
            <a:r>
              <a:rPr lang="en-US" sz="2400" b="0" dirty="0">
                <a:solidFill>
                  <a:schemeClr val="accent2"/>
                </a:solidFill>
                <a:latin typeface="Calibri" panose="020F0502020204030204" pitchFamily="34" charset="0"/>
                <a:cs typeface="Calibri" panose="020F0502020204030204" pitchFamily="34" charset="0"/>
              </a:rPr>
              <a:t>Expense recognized -&gt; Cash paid in the future</a:t>
            </a:r>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199120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baseline="0" dirty="0">
                <a:latin typeface="STIX-Bold"/>
              </a:rPr>
              <a:t>Companies can prepare financial statements directly from the adjusted trial balance.</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40</a:t>
            </a:fld>
            <a:endParaRPr lang="en-US" dirty="0"/>
          </a:p>
        </p:txBody>
      </p:sp>
    </p:spTree>
    <p:extLst>
      <p:ext uri="{BB962C8B-B14F-4D97-AF65-F5344CB8AC3E}">
        <p14:creationId xmlns:p14="http://schemas.microsoft.com/office/powerpoint/2010/main" val="4194116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46</a:t>
            </a:fld>
            <a:endParaRPr lang="en-US" dirty="0"/>
          </a:p>
        </p:txBody>
      </p:sp>
    </p:spTree>
    <p:extLst>
      <p:ext uri="{BB962C8B-B14F-4D97-AF65-F5344CB8AC3E}">
        <p14:creationId xmlns:p14="http://schemas.microsoft.com/office/powerpoint/2010/main" val="285680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369612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252529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946449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3801407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1033453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between accrual-basis accounting and cash-basis accounting is in the timing of when we record those revenues and expense</a:t>
            </a:r>
          </a:p>
          <a:p>
            <a:r>
              <a:rPr lang="en-US" dirty="0"/>
              <a:t>No timing difference</a:t>
            </a:r>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77215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BCF80-70D9-4DC5-BD83-7395EA7B38BA}"/>
              </a:ext>
            </a:extLst>
          </p:cNvPr>
          <p:cNvSpPr>
            <a:spLocks noGrp="1"/>
          </p:cNvSpPr>
          <p:nvPr>
            <p:ph type="ftr" sz="quarter" idx="11"/>
          </p:nvPr>
        </p:nvSpPr>
        <p:spPr>
          <a:xfrm>
            <a:off x="558800" y="12941302"/>
            <a:ext cx="18834099" cy="774699"/>
          </a:xfrm>
        </p:spPr>
        <p:txBody>
          <a:bodyPr/>
          <a:lstStyle>
            <a:lvl1pPr algn="l">
              <a:defRPr sz="3600"/>
            </a:lvl1pPr>
          </a:lstStyle>
          <a:p>
            <a:r>
              <a:rPr lang="en-US" dirty="0"/>
              <a:t>Ch3 Adjusting the Accounts | ACT2111 Introductory Financial Accounting (2023)</a:t>
            </a:r>
          </a:p>
        </p:txBody>
      </p:sp>
      <p:sp>
        <p:nvSpPr>
          <p:cNvPr id="5" name="Slide Number Placeholder 4">
            <a:extLst>
              <a:ext uri="{FF2B5EF4-FFF2-40B4-BE49-F238E27FC236}">
                <a16:creationId xmlns:a16="http://schemas.microsoft.com/office/drawing/2014/main" id="{91A73CDD-3304-459D-8BC9-270AAEFB8C96}"/>
              </a:ext>
            </a:extLst>
          </p:cNvPr>
          <p:cNvSpPr>
            <a:spLocks noGrp="1"/>
          </p:cNvSpPr>
          <p:nvPr>
            <p:ph type="sldNum" sz="quarter" idx="12"/>
          </p:nvPr>
        </p:nvSpPr>
        <p:spPr>
          <a:xfrm>
            <a:off x="17216715" y="12941301"/>
            <a:ext cx="5484971" cy="730250"/>
          </a:xfrm>
        </p:spPr>
        <p:txBody>
          <a:bodyPr/>
          <a:lstStyle>
            <a:lvl1pPr>
              <a:defRPr sz="3600"/>
            </a:lvl1pPr>
          </a:lstStyle>
          <a:p>
            <a:fld id="{EBE3AD81-3AD4-9C46-856E-C08CF1183C60}" type="slidenum">
              <a:rPr lang="en-US" smtClean="0"/>
              <a:pPr/>
              <a:t>‹#›</a:t>
            </a:fld>
            <a:endParaRPr lang="en-US" dirty="0"/>
          </a:p>
        </p:txBody>
      </p:sp>
      <p:sp>
        <p:nvSpPr>
          <p:cNvPr id="6" name="Rectangle 5">
            <a:extLst>
              <a:ext uri="{FF2B5EF4-FFF2-40B4-BE49-F238E27FC236}">
                <a16:creationId xmlns:a16="http://schemas.microsoft.com/office/drawing/2014/main" id="{63532EAD-F934-4312-912A-7501B648BFFA}"/>
              </a:ext>
            </a:extLst>
          </p:cNvPr>
          <p:cNvSpPr/>
          <p:nvPr userDrawn="1"/>
        </p:nvSpPr>
        <p:spPr>
          <a:xfrm>
            <a:off x="558802" y="406400"/>
            <a:ext cx="23214581" cy="12261850"/>
          </a:xfrm>
          <a:prstGeom prst="rect">
            <a:avLst/>
          </a:prstGeom>
          <a:solidFill>
            <a:srgbClr val="FFFFFF">
              <a:alpha val="85098"/>
            </a:srgb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a:extLst>
              <a:ext uri="{FF2B5EF4-FFF2-40B4-BE49-F238E27FC236}">
                <a16:creationId xmlns:a16="http://schemas.microsoft.com/office/drawing/2014/main" id="{7C915225-3F96-4D3C-9DE3-882D1D1189C6}"/>
              </a:ext>
            </a:extLst>
          </p:cNvPr>
          <p:cNvSpPr>
            <a:spLocks noGrp="1"/>
          </p:cNvSpPr>
          <p:nvPr>
            <p:ph type="title"/>
          </p:nvPr>
        </p:nvSpPr>
        <p:spPr>
          <a:xfrm>
            <a:off x="990600" y="730253"/>
            <a:ext cx="22301200" cy="1327149"/>
          </a:xfrm>
        </p:spPr>
        <p:txBody>
          <a:bodyPr>
            <a:normAutofit/>
          </a:bodyPr>
          <a:lstStyle>
            <a:lvl1pPr>
              <a:defRPr sz="7200" b="1">
                <a:solidFill>
                  <a:schemeClr val="accent6"/>
                </a:solidFill>
                <a:latin typeface="Lato Black"/>
              </a:defRPr>
            </a:lvl1pPr>
          </a:lstStyle>
          <a:p>
            <a:r>
              <a:rPr lang="en-US" dirty="0"/>
              <a:t>Click to edit Master title style</a:t>
            </a:r>
          </a:p>
        </p:txBody>
      </p:sp>
      <p:sp>
        <p:nvSpPr>
          <p:cNvPr id="13" name="Content Placeholder 12">
            <a:extLst>
              <a:ext uri="{FF2B5EF4-FFF2-40B4-BE49-F238E27FC236}">
                <a16:creationId xmlns:a16="http://schemas.microsoft.com/office/drawing/2014/main" id="{F2D9BA7B-9333-43E7-B9FC-FA1CFA1843DF}"/>
              </a:ext>
            </a:extLst>
          </p:cNvPr>
          <p:cNvSpPr>
            <a:spLocks noGrp="1"/>
          </p:cNvSpPr>
          <p:nvPr>
            <p:ph sz="quarter" idx="13"/>
          </p:nvPr>
        </p:nvSpPr>
        <p:spPr>
          <a:xfrm>
            <a:off x="990600" y="2330379"/>
            <a:ext cx="22301200" cy="10033073"/>
          </a:xfrm>
        </p:spPr>
        <p:txBody>
          <a:bodyPr>
            <a:normAutofit/>
          </a:bodyPr>
          <a:lstStyle>
            <a:lvl1pPr marL="857264" indent="-857264">
              <a:buFont typeface="Wingdings" panose="05000000000000000000" pitchFamily="2" charset="2"/>
              <a:buChar char="q"/>
              <a:defRPr sz="6000">
                <a:solidFill>
                  <a:schemeClr val="tx2"/>
                </a:solidFill>
              </a:defRPr>
            </a:lvl1pPr>
            <a:lvl2pPr marL="1599997" indent="-685811">
              <a:buFont typeface="Wingdings" panose="05000000000000000000" pitchFamily="2" charset="2"/>
              <a:buChar char="q"/>
              <a:defRPr sz="4800">
                <a:solidFill>
                  <a:schemeClr val="tx2"/>
                </a:solidFill>
              </a:defRPr>
            </a:lvl2pPr>
            <a:lvl3pPr marL="2399883" indent="-571509">
              <a:buFont typeface="Wingdings" panose="05000000000000000000" pitchFamily="2" charset="2"/>
              <a:buChar char="q"/>
              <a:defRPr sz="4000">
                <a:solidFill>
                  <a:schemeClr val="tx2"/>
                </a:solidFill>
              </a:defRPr>
            </a:lvl3pPr>
            <a:lvl4pPr marL="3314069" indent="-571509">
              <a:buFont typeface="Wingdings" panose="05000000000000000000" pitchFamily="2" charset="2"/>
              <a:buChar char="q"/>
              <a:defRPr sz="3600">
                <a:solidFill>
                  <a:schemeClr val="tx2"/>
                </a:solidFill>
              </a:defRPr>
            </a:lvl4pPr>
            <a:lvl5pPr marL="4228255" indent="-571509">
              <a:buFont typeface="Wingdings" panose="05000000000000000000" pitchFamily="2" charset="2"/>
              <a:buChar char="q"/>
              <a:defRPr sz="3600">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7590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3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10905068" y="3"/>
            <a:ext cx="13471948"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289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0" y="3"/>
            <a:ext cx="24377015" cy="1371599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5353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4361097" y="3003794"/>
            <a:ext cx="4046314" cy="7172148"/>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39802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3735618" y="2726247"/>
            <a:ext cx="5486704" cy="7284249"/>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4417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B04D456D-FE1C-5C43-A674-EF4EAE80C1CF}"/>
              </a:ext>
            </a:extLst>
          </p:cNvPr>
          <p:cNvSpPr>
            <a:spLocks noGrp="1"/>
          </p:cNvSpPr>
          <p:nvPr>
            <p:ph type="pic" sz="quarter" idx="10"/>
          </p:nvPr>
        </p:nvSpPr>
        <p:spPr>
          <a:xfrm>
            <a:off x="-2388900" y="2443095"/>
            <a:ext cx="11916073" cy="7495097"/>
          </a:xfr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2460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66F027-0957-4913-981B-BDA37978D05E}"/>
              </a:ext>
            </a:extLst>
          </p:cNvPr>
          <p:cNvPicPr>
            <a:picLocks noChangeAspect="1"/>
          </p:cNvPicPr>
          <p:nvPr userDrawn="1"/>
        </p:nvPicPr>
        <p:blipFill>
          <a:blip r:embed="rId9" cstate="email">
            <a:extLst>
              <a:ext uri="{28A0092B-C50C-407E-A947-70E740481C1C}">
                <a14:useLocalDpi xmlns:a14="http://schemas.microsoft.com/office/drawing/2010/main" val="0"/>
              </a:ext>
            </a:extLst>
          </a:blip>
          <a:stretch>
            <a:fillRect/>
          </a:stretch>
        </p:blipFill>
        <p:spPr>
          <a:xfrm rot="10800000">
            <a:off x="0" y="73"/>
            <a:ext cx="24377650" cy="13715857"/>
          </a:xfrm>
          <a:prstGeom prst="rect">
            <a:avLst/>
          </a:prstGeom>
        </p:spPr>
      </p:pic>
      <p:grpSp>
        <p:nvGrpSpPr>
          <p:cNvPr id="8" name="Group 7">
            <a:extLst>
              <a:ext uri="{FF2B5EF4-FFF2-40B4-BE49-F238E27FC236}">
                <a16:creationId xmlns:a16="http://schemas.microsoft.com/office/drawing/2014/main" id="{6C1C0826-D186-47D4-B8BD-DAB7B25C0AFB}"/>
              </a:ext>
            </a:extLst>
          </p:cNvPr>
          <p:cNvGrpSpPr/>
          <p:nvPr userDrawn="1"/>
        </p:nvGrpSpPr>
        <p:grpSpPr>
          <a:xfrm>
            <a:off x="0" y="12922253"/>
            <a:ext cx="24377650" cy="793677"/>
            <a:chOff x="0" y="10911840"/>
            <a:chExt cx="24377650" cy="1645920"/>
          </a:xfrm>
        </p:grpSpPr>
        <p:grpSp>
          <p:nvGrpSpPr>
            <p:cNvPr id="9" name="Group 8">
              <a:extLst>
                <a:ext uri="{FF2B5EF4-FFF2-40B4-BE49-F238E27FC236}">
                  <a16:creationId xmlns:a16="http://schemas.microsoft.com/office/drawing/2014/main" id="{B42397F7-222A-43BA-9A27-934ABDEA2227}"/>
                </a:ext>
              </a:extLst>
            </p:cNvPr>
            <p:cNvGrpSpPr/>
            <p:nvPr/>
          </p:nvGrpSpPr>
          <p:grpSpPr>
            <a:xfrm>
              <a:off x="0" y="10911840"/>
              <a:ext cx="19838504" cy="1645920"/>
              <a:chOff x="0" y="10911840"/>
              <a:chExt cx="19838504" cy="1645920"/>
            </a:xfrm>
          </p:grpSpPr>
          <p:sp>
            <p:nvSpPr>
              <p:cNvPr id="13" name="Rectangle 12">
                <a:extLst>
                  <a:ext uri="{FF2B5EF4-FFF2-40B4-BE49-F238E27FC236}">
                    <a16:creationId xmlns:a16="http://schemas.microsoft.com/office/drawing/2014/main" id="{5BBB0F8A-FACF-4950-ADC1-FC999C3F8213}"/>
                  </a:ext>
                </a:extLst>
              </p:cNvPr>
              <p:cNvSpPr/>
              <p:nvPr/>
            </p:nvSpPr>
            <p:spPr>
              <a:xfrm>
                <a:off x="0" y="10911840"/>
                <a:ext cx="18238214"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Parallelogram 13">
                <a:extLst>
                  <a:ext uri="{FF2B5EF4-FFF2-40B4-BE49-F238E27FC236}">
                    <a16:creationId xmlns:a16="http://schemas.microsoft.com/office/drawing/2014/main" id="{365ECB4D-F873-48E5-A106-00F07C56AB93}"/>
                  </a:ext>
                </a:extLst>
              </p:cNvPr>
              <p:cNvSpPr/>
              <p:nvPr/>
            </p:nvSpPr>
            <p:spPr>
              <a:xfrm>
                <a:off x="15903627" y="10911840"/>
                <a:ext cx="3934877" cy="164592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0" name="Group 9">
              <a:extLst>
                <a:ext uri="{FF2B5EF4-FFF2-40B4-BE49-F238E27FC236}">
                  <a16:creationId xmlns:a16="http://schemas.microsoft.com/office/drawing/2014/main" id="{7A7BC871-AB91-4E23-AB47-B718C2A40CC1}"/>
                </a:ext>
              </a:extLst>
            </p:cNvPr>
            <p:cNvGrpSpPr/>
            <p:nvPr/>
          </p:nvGrpSpPr>
          <p:grpSpPr>
            <a:xfrm>
              <a:off x="19838504" y="10911840"/>
              <a:ext cx="4539146" cy="1645920"/>
              <a:chOff x="19838504" y="10911840"/>
              <a:chExt cx="4539146" cy="1645920"/>
            </a:xfrm>
            <a:solidFill>
              <a:schemeClr val="accent2"/>
            </a:solidFill>
          </p:grpSpPr>
          <p:sp>
            <p:nvSpPr>
              <p:cNvPr id="11" name="Parallelogram 10">
                <a:extLst>
                  <a:ext uri="{FF2B5EF4-FFF2-40B4-BE49-F238E27FC236}">
                    <a16:creationId xmlns:a16="http://schemas.microsoft.com/office/drawing/2014/main" id="{7E17C0D4-A4CC-4BE1-8B90-A647D42CCDBD}"/>
                  </a:ext>
                </a:extLst>
              </p:cNvPr>
              <p:cNvSpPr/>
              <p:nvPr/>
            </p:nvSpPr>
            <p:spPr>
              <a:xfrm>
                <a:off x="19838504" y="10911840"/>
                <a:ext cx="3934877" cy="1645920"/>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 name="Rectangle 11">
                <a:extLst>
                  <a:ext uri="{FF2B5EF4-FFF2-40B4-BE49-F238E27FC236}">
                    <a16:creationId xmlns:a16="http://schemas.microsoft.com/office/drawing/2014/main" id="{7F904A03-E12F-4C52-B7AA-9690A99512D5}"/>
                  </a:ext>
                </a:extLst>
              </p:cNvPr>
              <p:cNvSpPr/>
              <p:nvPr/>
            </p:nvSpPr>
            <p:spPr>
              <a:xfrm>
                <a:off x="20454731" y="10911840"/>
                <a:ext cx="3922919" cy="1645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sp>
        <p:nvSpPr>
          <p:cNvPr id="2" name="Title Placeholder 1"/>
          <p:cNvSpPr>
            <a:spLocks noGrp="1"/>
          </p:cNvSpPr>
          <p:nvPr>
            <p:ph type="title"/>
          </p:nvPr>
        </p:nvSpPr>
        <p:spPr>
          <a:xfrm>
            <a:off x="1675965" y="730253"/>
            <a:ext cx="21025723" cy="173354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2768600"/>
            <a:ext cx="21025723" cy="95853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5" y="12922251"/>
            <a:ext cx="5484971" cy="730250"/>
          </a:xfrm>
          <a:prstGeom prst="rect">
            <a:avLst/>
          </a:prstGeom>
        </p:spPr>
        <p:txBody>
          <a:bodyPr vert="horz" lIns="91440" tIns="45720" rIns="91440" bIns="45720" rtlCol="0" anchor="ctr"/>
          <a:lstStyle>
            <a:lvl1pPr algn="l">
              <a:defRPr sz="2399">
                <a:solidFill>
                  <a:schemeClr val="bg1"/>
                </a:solidFill>
              </a:defRPr>
            </a:lvl1pPr>
          </a:lstStyle>
          <a:p>
            <a:endParaRPr lang="en-US" dirty="0"/>
          </a:p>
        </p:txBody>
      </p:sp>
      <p:sp>
        <p:nvSpPr>
          <p:cNvPr id="5" name="Footer Placeholder 4"/>
          <p:cNvSpPr>
            <a:spLocks noGrp="1"/>
          </p:cNvSpPr>
          <p:nvPr>
            <p:ph type="ftr" sz="quarter" idx="3"/>
          </p:nvPr>
        </p:nvSpPr>
        <p:spPr>
          <a:xfrm>
            <a:off x="8075098" y="12922251"/>
            <a:ext cx="8227457" cy="730250"/>
          </a:xfrm>
          <a:prstGeom prst="rect">
            <a:avLst/>
          </a:prstGeom>
        </p:spPr>
        <p:txBody>
          <a:bodyPr vert="horz" lIns="91440" tIns="45720" rIns="91440" bIns="45720" rtlCol="0" anchor="ctr"/>
          <a:lstStyle>
            <a:lvl1pPr algn="ctr">
              <a:defRPr sz="2399">
                <a:solidFill>
                  <a:schemeClr val="bg1"/>
                </a:solidFill>
              </a:defRPr>
            </a:lvl1pPr>
          </a:lstStyle>
          <a:p>
            <a:r>
              <a:rPr lang="en-US" dirty="0"/>
              <a:t>Ch3 Adjusting the Accounts | ACT2111 Introductory Financial Accounting (2023)</a:t>
            </a:r>
          </a:p>
        </p:txBody>
      </p:sp>
      <p:sp>
        <p:nvSpPr>
          <p:cNvPr id="6" name="Slide Number Placeholder 5"/>
          <p:cNvSpPr>
            <a:spLocks noGrp="1"/>
          </p:cNvSpPr>
          <p:nvPr>
            <p:ph type="sldNum" sz="quarter" idx="4"/>
          </p:nvPr>
        </p:nvSpPr>
        <p:spPr>
          <a:xfrm>
            <a:off x="17216715" y="12922251"/>
            <a:ext cx="5484971" cy="730250"/>
          </a:xfrm>
          <a:prstGeom prst="rect">
            <a:avLst/>
          </a:prstGeom>
        </p:spPr>
        <p:txBody>
          <a:bodyPr vert="horz" lIns="91440" tIns="45720" rIns="91440" bIns="45720" rtlCol="0" anchor="ctr"/>
          <a:lstStyle>
            <a:lvl1pPr algn="r">
              <a:defRPr sz="2399">
                <a:solidFill>
                  <a:schemeClr val="bg1"/>
                </a:solidFill>
              </a:defRPr>
            </a:lvl1pPr>
          </a:lstStyle>
          <a:p>
            <a:fld id="{EBE3AD81-3AD4-9C46-856E-C08CF1183C60}" type="slidenum">
              <a:rPr lang="en-US" smtClean="0"/>
              <a:pPr/>
              <a:t>‹#›</a:t>
            </a:fld>
            <a:endParaRPr lang="en-US" dirty="0"/>
          </a:p>
        </p:txBody>
      </p:sp>
    </p:spTree>
    <p:extLst>
      <p:ext uri="{BB962C8B-B14F-4D97-AF65-F5344CB8AC3E}">
        <p14:creationId xmlns:p14="http://schemas.microsoft.com/office/powerpoint/2010/main" val="1928189300"/>
      </p:ext>
    </p:extLst>
  </p:cSld>
  <p:clrMap bg1="lt1" tx1="dk1" bg2="lt2" tx2="dk2" accent1="accent1" accent2="accent2" accent3="accent3" accent4="accent4" accent5="accent5" accent6="accent6" hlink="hlink" folHlink="folHlink"/>
  <p:sldLayoutIdLst>
    <p:sldLayoutId id="2147484106" r:id="rId1"/>
    <p:sldLayoutId id="2147484074" r:id="rId2"/>
    <p:sldLayoutId id="2147484101" r:id="rId3"/>
    <p:sldLayoutId id="2147484102" r:id="rId4"/>
    <p:sldLayoutId id="2147484103" r:id="rId5"/>
    <p:sldLayoutId id="2147484104" r:id="rId6"/>
    <p:sldLayoutId id="2147484105" r:id="rId7"/>
  </p:sldLayoutIdLst>
  <p:hf hdr="0" dt="0"/>
  <p:txStyles>
    <p:titleStyle>
      <a:lvl1pPr algn="l" defTabSz="1828373" rtl="0" eaLnBrk="1" latinLnBrk="0" hangingPunct="1">
        <a:lnSpc>
          <a:spcPct val="90000"/>
        </a:lnSpc>
        <a:spcBef>
          <a:spcPct val="0"/>
        </a:spcBef>
        <a:buNone/>
        <a:defRPr sz="6000" b="0" i="0" kern="1200">
          <a:solidFill>
            <a:schemeClr val="tx1"/>
          </a:solidFill>
          <a:latin typeface="Lato Regular" charset="0"/>
          <a:ea typeface="Lato Regular" charset="0"/>
          <a:cs typeface="Lato Regular" charset="0"/>
        </a:defRPr>
      </a:lvl1pPr>
    </p:titleStyle>
    <p:bodyStyle>
      <a:lvl1pPr marL="0" indent="0" algn="l" defTabSz="182837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86" indent="0" algn="l" defTabSz="1828373" rtl="0" eaLnBrk="1" latinLnBrk="0" hangingPunct="1">
        <a:lnSpc>
          <a:spcPct val="90000"/>
        </a:lnSpc>
        <a:spcBef>
          <a:spcPts val="1000"/>
        </a:spcBef>
        <a:buFont typeface="Arial" panose="020B0604020202020204" pitchFamily="34" charset="0"/>
        <a:buNone/>
        <a:defRPr sz="3201" b="0" i="0" kern="1200">
          <a:solidFill>
            <a:schemeClr val="tx1"/>
          </a:solidFill>
          <a:latin typeface="Lato Regular" charset="0"/>
          <a:ea typeface="Lato Regular" charset="0"/>
          <a:cs typeface="Lato Regular" charset="0"/>
        </a:defRPr>
      </a:lvl2pPr>
      <a:lvl3pPr marL="1828373" indent="0" algn="l" defTabSz="1828373" rtl="0" eaLnBrk="1" latinLnBrk="0" hangingPunct="1">
        <a:lnSpc>
          <a:spcPct val="90000"/>
        </a:lnSpc>
        <a:spcBef>
          <a:spcPts val="1000"/>
        </a:spcBef>
        <a:buFont typeface="Arial" panose="020B0604020202020204" pitchFamily="34" charset="0"/>
        <a:buNone/>
        <a:defRPr sz="2399" b="0" i="0" kern="1200">
          <a:solidFill>
            <a:schemeClr val="tx1"/>
          </a:solidFill>
          <a:latin typeface="Lato Regular" charset="0"/>
          <a:ea typeface="Lato Regular" charset="0"/>
          <a:cs typeface="Lato Regular" charset="0"/>
        </a:defRPr>
      </a:lvl3pPr>
      <a:lvl4pPr marL="2742560"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746" indent="0" algn="l" defTabSz="182837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73" rtl="0" eaLnBrk="1" latinLnBrk="0" hangingPunct="1">
        <a:defRPr sz="3599" kern="1200">
          <a:solidFill>
            <a:schemeClr val="tx1"/>
          </a:solidFill>
          <a:latin typeface="+mn-lt"/>
          <a:ea typeface="+mn-ea"/>
          <a:cs typeface="+mn-cs"/>
        </a:defRPr>
      </a:lvl1pPr>
      <a:lvl2pPr marL="914186" algn="l" defTabSz="1828373" rtl="0" eaLnBrk="1" latinLnBrk="0" hangingPunct="1">
        <a:defRPr sz="3599" kern="1200">
          <a:solidFill>
            <a:schemeClr val="tx1"/>
          </a:solidFill>
          <a:latin typeface="+mn-lt"/>
          <a:ea typeface="+mn-ea"/>
          <a:cs typeface="+mn-cs"/>
        </a:defRPr>
      </a:lvl2pPr>
      <a:lvl3pPr marL="1828373" algn="l" defTabSz="1828373" rtl="0" eaLnBrk="1" latinLnBrk="0" hangingPunct="1">
        <a:defRPr sz="3599" kern="1200">
          <a:solidFill>
            <a:schemeClr val="tx1"/>
          </a:solidFill>
          <a:latin typeface="+mn-lt"/>
          <a:ea typeface="+mn-ea"/>
          <a:cs typeface="+mn-cs"/>
        </a:defRPr>
      </a:lvl3pPr>
      <a:lvl4pPr marL="2742560" algn="l" defTabSz="1828373" rtl="0" eaLnBrk="1" latinLnBrk="0" hangingPunct="1">
        <a:defRPr sz="3599" kern="1200">
          <a:solidFill>
            <a:schemeClr val="tx1"/>
          </a:solidFill>
          <a:latin typeface="+mn-lt"/>
          <a:ea typeface="+mn-ea"/>
          <a:cs typeface="+mn-cs"/>
        </a:defRPr>
      </a:lvl4pPr>
      <a:lvl5pPr marL="3656747" algn="l" defTabSz="1828373" rtl="0" eaLnBrk="1" latinLnBrk="0" hangingPunct="1">
        <a:defRPr sz="3599" kern="1200">
          <a:solidFill>
            <a:schemeClr val="tx1"/>
          </a:solidFill>
          <a:latin typeface="+mn-lt"/>
          <a:ea typeface="+mn-ea"/>
          <a:cs typeface="+mn-cs"/>
        </a:defRPr>
      </a:lvl5pPr>
      <a:lvl6pPr marL="4570933" algn="l" defTabSz="1828373" rtl="0" eaLnBrk="1" latinLnBrk="0" hangingPunct="1">
        <a:defRPr sz="3599" kern="1200">
          <a:solidFill>
            <a:schemeClr val="tx1"/>
          </a:solidFill>
          <a:latin typeface="+mn-lt"/>
          <a:ea typeface="+mn-ea"/>
          <a:cs typeface="+mn-cs"/>
        </a:defRPr>
      </a:lvl6pPr>
      <a:lvl7pPr marL="5485119" algn="l" defTabSz="1828373" rtl="0" eaLnBrk="1" latinLnBrk="0" hangingPunct="1">
        <a:defRPr sz="3599" kern="1200">
          <a:solidFill>
            <a:schemeClr val="tx1"/>
          </a:solidFill>
          <a:latin typeface="+mn-lt"/>
          <a:ea typeface="+mn-ea"/>
          <a:cs typeface="+mn-cs"/>
        </a:defRPr>
      </a:lvl7pPr>
      <a:lvl8pPr marL="6399306" algn="l" defTabSz="1828373" rtl="0" eaLnBrk="1" latinLnBrk="0" hangingPunct="1">
        <a:defRPr sz="3599" kern="1200">
          <a:solidFill>
            <a:schemeClr val="tx1"/>
          </a:solidFill>
          <a:latin typeface="+mn-lt"/>
          <a:ea typeface="+mn-ea"/>
          <a:cs typeface="+mn-cs"/>
        </a:defRPr>
      </a:lvl8pPr>
      <a:lvl9pPr marL="7313493" algn="l" defTabSz="182837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jpeg"/><Relationship Id="rId5" Type="http://schemas.microsoft.com/office/2007/relationships/hdphoto" Target="../media/hdphoto3.wdp"/><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A402894-EDBD-AE41-BB55-4A364972E68C}"/>
              </a:ext>
            </a:extLst>
          </p:cNvPr>
          <p:cNvGrpSpPr/>
          <p:nvPr/>
        </p:nvGrpSpPr>
        <p:grpSpPr>
          <a:xfrm>
            <a:off x="1538953" y="5272949"/>
            <a:ext cx="20777708" cy="6642694"/>
            <a:chOff x="5226049" y="2492483"/>
            <a:chExt cx="16159111" cy="6642694"/>
          </a:xfrm>
        </p:grpSpPr>
        <p:sp>
          <p:nvSpPr>
            <p:cNvPr id="6" name="TextBox 5"/>
            <p:cNvSpPr txBox="1"/>
            <p:nvPr/>
          </p:nvSpPr>
          <p:spPr>
            <a:xfrm>
              <a:off x="5226049" y="2492483"/>
              <a:ext cx="16159111" cy="5447645"/>
            </a:xfrm>
            <a:prstGeom prst="rect">
              <a:avLst/>
            </a:prstGeom>
            <a:noFill/>
          </p:spPr>
          <p:txBody>
            <a:bodyPr wrap="square" rtlCol="0">
              <a:spAutoFit/>
            </a:bodyPr>
            <a:lstStyle/>
            <a:p>
              <a:r>
                <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Chapter </a:t>
              </a:r>
              <a:r>
                <a:rPr lang="en-US" altLang="zh-CN"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3</a:t>
              </a:r>
              <a:r>
                <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rPr>
                <a:t> Adjusting the Accounts</a:t>
              </a:r>
            </a:p>
            <a:p>
              <a:endPar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100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a:p>
              <a:endParaRPr lang="en-US" sz="4800" b="1" dirty="0">
                <a:solidFill>
                  <a:schemeClr val="accent6"/>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8" name="TextBox 17">
              <a:extLst>
                <a:ext uri="{FF2B5EF4-FFF2-40B4-BE49-F238E27FC236}">
                  <a16:creationId xmlns:a16="http://schemas.microsoft.com/office/drawing/2014/main" id="{9B57B822-7A0C-6848-BB12-849399ADD4F0}"/>
                </a:ext>
              </a:extLst>
            </p:cNvPr>
            <p:cNvSpPr txBox="1"/>
            <p:nvPr/>
          </p:nvSpPr>
          <p:spPr>
            <a:xfrm>
              <a:off x="5226050" y="7934848"/>
              <a:ext cx="13726446" cy="1200329"/>
            </a:xfrm>
            <a:prstGeom prst="rect">
              <a:avLst/>
            </a:prstGeom>
            <a:noFill/>
          </p:spPr>
          <p:txBody>
            <a:bodyPr wrap="square" rtlCol="0">
              <a:spAutoFit/>
            </a:bodyPr>
            <a:lstStyle/>
            <a:p>
              <a:r>
                <a:rPr lang="en-US" b="1" spc="300" dirty="0">
                  <a:latin typeface="Lato" panose="020F0502020204030203" pitchFamily="34" charset="0"/>
                  <a:ea typeface="Lato" panose="020F0502020204030203" pitchFamily="34" charset="0"/>
                  <a:cs typeface="Lato" panose="020F0502020204030203" pitchFamily="34" charset="0"/>
                </a:rPr>
                <a:t>Instructor: Dr. Yi Cao</a:t>
              </a:r>
            </a:p>
            <a:p>
              <a:r>
                <a:rPr lang="en-US" b="1" spc="300" dirty="0">
                  <a:latin typeface="Lato" panose="020F0502020204030203" pitchFamily="34" charset="0"/>
                  <a:ea typeface="Lato" panose="020F0502020204030203" pitchFamily="34" charset="0"/>
                  <a:cs typeface="Lato" panose="020F0502020204030203" pitchFamily="34" charset="0"/>
                </a:rPr>
                <a:t>Email: </a:t>
              </a:r>
              <a:r>
                <a:rPr lang="en-US" b="1" spc="300" dirty="0" err="1">
                  <a:latin typeface="Lato" panose="020F0502020204030203" pitchFamily="34" charset="0"/>
                  <a:ea typeface="Lato" panose="020F0502020204030203" pitchFamily="34" charset="0"/>
                  <a:cs typeface="Lato" panose="020F0502020204030203" pitchFamily="34" charset="0"/>
                </a:rPr>
                <a:t>caoyi@cuhk.edu.cn</a:t>
              </a:r>
              <a:endParaRPr lang="en-US" b="1" spc="300" dirty="0">
                <a:latin typeface="Lato" panose="020F0502020204030203" pitchFamily="34" charset="0"/>
                <a:ea typeface="Lato" panose="020F0502020204030203" pitchFamily="34" charset="0"/>
                <a:cs typeface="Lato" panose="020F0502020204030203" pitchFamily="34" charset="0"/>
              </a:endParaRPr>
            </a:p>
          </p:txBody>
        </p:sp>
      </p:grpSp>
      <p:pic>
        <p:nvPicPr>
          <p:cNvPr id="14" name="图片 6">
            <a:extLst>
              <a:ext uri="{FF2B5EF4-FFF2-40B4-BE49-F238E27FC236}">
                <a16:creationId xmlns:a16="http://schemas.microsoft.com/office/drawing/2014/main" id="{D6C2BC2C-C364-4028-917D-2A40A7C7D2CA}"/>
              </a:ext>
            </a:extLst>
          </p:cNvPr>
          <p:cNvPicPr>
            <a:picLocks noChangeAspect="1"/>
          </p:cNvPicPr>
          <p:nvPr/>
        </p:nvPicPr>
        <p:blipFill>
          <a:blip r:embed="rId3"/>
          <a:stretch>
            <a:fillRect/>
          </a:stretch>
        </p:blipFill>
        <p:spPr>
          <a:xfrm>
            <a:off x="11474181" y="10598490"/>
            <a:ext cx="12004066" cy="1637176"/>
          </a:xfrm>
          <a:prstGeom prst="rect">
            <a:avLst/>
          </a:prstGeom>
        </p:spPr>
      </p:pic>
      <p:sp>
        <p:nvSpPr>
          <p:cNvPr id="7" name="Arrow: Chevron 6">
            <a:extLst>
              <a:ext uri="{FF2B5EF4-FFF2-40B4-BE49-F238E27FC236}">
                <a16:creationId xmlns:a16="http://schemas.microsoft.com/office/drawing/2014/main" id="{0934C77E-C75A-467C-9BB6-6FC27A65FD32}"/>
              </a:ext>
            </a:extLst>
          </p:cNvPr>
          <p:cNvSpPr/>
          <p:nvPr/>
        </p:nvSpPr>
        <p:spPr>
          <a:xfrm flipH="1">
            <a:off x="-1083705" y="1800358"/>
            <a:ext cx="13272529" cy="1579490"/>
          </a:xfrm>
          <a:prstGeom prst="chevron">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latin typeface="Lota"/>
            </a:endParaRPr>
          </a:p>
        </p:txBody>
      </p:sp>
      <p:sp>
        <p:nvSpPr>
          <p:cNvPr id="8" name="Rectangle 7">
            <a:extLst>
              <a:ext uri="{FF2B5EF4-FFF2-40B4-BE49-F238E27FC236}">
                <a16:creationId xmlns:a16="http://schemas.microsoft.com/office/drawing/2014/main" id="{1AA3DCA7-6F98-485B-B765-0A3C5477E5F6}"/>
              </a:ext>
            </a:extLst>
          </p:cNvPr>
          <p:cNvSpPr/>
          <p:nvPr/>
        </p:nvSpPr>
        <p:spPr>
          <a:xfrm>
            <a:off x="286084" y="2179518"/>
            <a:ext cx="10978776" cy="830997"/>
          </a:xfrm>
          <a:prstGeom prst="rect">
            <a:avLst/>
          </a:prstGeom>
          <a:ln>
            <a:noFill/>
          </a:ln>
        </p:spPr>
        <p:txBody>
          <a:bodyPr wrap="none">
            <a:spAutoFit/>
          </a:bodyPr>
          <a:lstStyle/>
          <a:p>
            <a:pPr algn="ctr"/>
            <a:r>
              <a:rPr lang="en-US" sz="4800" dirty="0">
                <a:solidFill>
                  <a:schemeClr val="bg1"/>
                </a:solidFill>
                <a:latin typeface="Lota"/>
              </a:rPr>
              <a:t>ACT2111 Introductory Financial Accounting</a:t>
            </a:r>
          </a:p>
        </p:txBody>
      </p:sp>
      <p:cxnSp>
        <p:nvCxnSpPr>
          <p:cNvPr id="9" name="Straight Connector 8">
            <a:extLst>
              <a:ext uri="{FF2B5EF4-FFF2-40B4-BE49-F238E27FC236}">
                <a16:creationId xmlns:a16="http://schemas.microsoft.com/office/drawing/2014/main" id="{D38912DC-D855-4D17-9379-F7DBEE3D866B}"/>
              </a:ext>
            </a:extLst>
          </p:cNvPr>
          <p:cNvCxnSpPr/>
          <p:nvPr/>
        </p:nvCxnSpPr>
        <p:spPr>
          <a:xfrm>
            <a:off x="-505326" y="1997242"/>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46D48A-958E-4CF3-AA38-DC18751EEAA4}"/>
              </a:ext>
            </a:extLst>
          </p:cNvPr>
          <p:cNvCxnSpPr/>
          <p:nvPr/>
        </p:nvCxnSpPr>
        <p:spPr>
          <a:xfrm>
            <a:off x="-505326" y="3174145"/>
            <a:ext cx="12488779"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67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A2AD5-F5DC-4EEB-8C95-E6D22D3F19BD}"/>
              </a:ext>
            </a:extLst>
          </p:cNvPr>
          <p:cNvSpPr>
            <a:spLocks noGrp="1"/>
          </p:cNvSpPr>
          <p:nvPr>
            <p:ph type="title"/>
          </p:nvPr>
        </p:nvSpPr>
        <p:spPr/>
        <p:txBody>
          <a:bodyPr/>
          <a:lstStyle/>
          <a:p>
            <a:r>
              <a:rPr lang="en-US" dirty="0"/>
              <a:t>Accrual- versus Cash-Basis Accounting (cont’d) </a:t>
            </a:r>
          </a:p>
        </p:txBody>
      </p:sp>
      <p:sp>
        <p:nvSpPr>
          <p:cNvPr id="3" name="Content Placeholder 2">
            <a:extLst>
              <a:ext uri="{FF2B5EF4-FFF2-40B4-BE49-F238E27FC236}">
                <a16:creationId xmlns:a16="http://schemas.microsoft.com/office/drawing/2014/main" id="{D85A648B-879E-4073-8EE1-250862A0FF0A}"/>
              </a:ext>
            </a:extLst>
          </p:cNvPr>
          <p:cNvSpPr>
            <a:spLocks noGrp="1"/>
          </p:cNvSpPr>
          <p:nvPr>
            <p:ph sz="quarter" idx="13"/>
          </p:nvPr>
        </p:nvSpPr>
        <p:spPr/>
        <p:txBody>
          <a:bodyPr>
            <a:normAutofit/>
          </a:bodyPr>
          <a:lstStyle/>
          <a:p>
            <a:r>
              <a:rPr lang="en-US" b="1" dirty="0"/>
              <a:t>Accrual-Basis Accounting</a:t>
            </a:r>
          </a:p>
          <a:p>
            <a:pPr lvl="1"/>
            <a:r>
              <a:rPr lang="en-US" dirty="0"/>
              <a:t>Used in medium and large companies</a:t>
            </a:r>
          </a:p>
          <a:p>
            <a:pPr lvl="1"/>
            <a:r>
              <a:rPr lang="en-US" dirty="0"/>
              <a:t>Accrual-basis accounting is in accordance with </a:t>
            </a:r>
            <a:r>
              <a:rPr lang="en-US" b="1" dirty="0">
                <a:solidFill>
                  <a:schemeClr val="accent2"/>
                </a:solidFill>
              </a:rPr>
              <a:t>IFRS</a:t>
            </a:r>
          </a:p>
          <a:p>
            <a:r>
              <a:rPr lang="en-US" b="1" dirty="0"/>
              <a:t>Cash-Basis Accounting</a:t>
            </a:r>
          </a:p>
          <a:p>
            <a:pPr lvl="1"/>
            <a:r>
              <a:rPr lang="en-US" dirty="0"/>
              <a:t>Used in small businesses because they have few receivables and payables</a:t>
            </a:r>
          </a:p>
          <a:p>
            <a:pPr lvl="1"/>
            <a:r>
              <a:rPr lang="en-US" dirty="0"/>
              <a:t>Cash-basis accounting is </a:t>
            </a:r>
            <a:r>
              <a:rPr lang="en-US" dirty="0">
                <a:solidFill>
                  <a:srgbClr val="FF0000"/>
                </a:solidFill>
              </a:rPr>
              <a:t>not</a:t>
            </a:r>
            <a:r>
              <a:rPr lang="en-US" dirty="0"/>
              <a:t> in accordance with </a:t>
            </a:r>
            <a:r>
              <a:rPr lang="en-US" b="1" dirty="0">
                <a:solidFill>
                  <a:schemeClr val="accent2"/>
                </a:solidFill>
              </a:rPr>
              <a:t>IFRS</a:t>
            </a:r>
          </a:p>
          <a:p>
            <a:endParaRPr lang="en-US" dirty="0"/>
          </a:p>
        </p:txBody>
      </p:sp>
      <p:sp>
        <p:nvSpPr>
          <p:cNvPr id="4" name="Footer Placeholder 3">
            <a:extLst>
              <a:ext uri="{FF2B5EF4-FFF2-40B4-BE49-F238E27FC236}">
                <a16:creationId xmlns:a16="http://schemas.microsoft.com/office/drawing/2014/main" id="{57945C55-98A8-4461-8946-F406EAE6FFE8}"/>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5" name="Slide Number Placeholder 4">
            <a:extLst>
              <a:ext uri="{FF2B5EF4-FFF2-40B4-BE49-F238E27FC236}">
                <a16:creationId xmlns:a16="http://schemas.microsoft.com/office/drawing/2014/main" id="{38208D75-8B15-43A3-A395-CA07B1A5CE39}"/>
              </a:ext>
            </a:extLst>
          </p:cNvPr>
          <p:cNvSpPr>
            <a:spLocks noGrp="1"/>
          </p:cNvSpPr>
          <p:nvPr>
            <p:ph type="sldNum" sz="quarter" idx="12"/>
          </p:nvPr>
        </p:nvSpPr>
        <p:spPr/>
        <p:txBody>
          <a:bodyPr/>
          <a:lstStyle/>
          <a:p>
            <a:fld id="{EBE3AD81-3AD4-9C46-856E-C08CF1183C60}" type="slidenum">
              <a:rPr lang="en-US" smtClean="0"/>
              <a:pPr/>
              <a:t>10</a:t>
            </a:fld>
            <a:endParaRPr lang="en-US" dirty="0"/>
          </a:p>
        </p:txBody>
      </p:sp>
    </p:spTree>
    <p:extLst>
      <p:ext uri="{BB962C8B-B14F-4D97-AF65-F5344CB8AC3E}">
        <p14:creationId xmlns:p14="http://schemas.microsoft.com/office/powerpoint/2010/main" val="4204543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11600-2AF8-47A0-A4E0-227889DA8585}"/>
              </a:ext>
            </a:extLst>
          </p:cNvPr>
          <p:cNvSpPr>
            <a:spLocks noGrp="1"/>
          </p:cNvSpPr>
          <p:nvPr>
            <p:ph type="title"/>
          </p:nvPr>
        </p:nvSpPr>
        <p:spPr/>
        <p:txBody>
          <a:bodyPr/>
          <a:lstStyle/>
          <a:p>
            <a:r>
              <a:rPr lang="en-US" dirty="0"/>
              <a:t>Adjustments: Recording adjusting entries</a:t>
            </a:r>
          </a:p>
        </p:txBody>
      </p:sp>
      <p:sp>
        <p:nvSpPr>
          <p:cNvPr id="3" name="Content Placeholder 2">
            <a:extLst>
              <a:ext uri="{FF2B5EF4-FFF2-40B4-BE49-F238E27FC236}">
                <a16:creationId xmlns:a16="http://schemas.microsoft.com/office/drawing/2014/main" id="{4F73AFBC-0789-4460-A8CB-4AFA570A6C97}"/>
              </a:ext>
            </a:extLst>
          </p:cNvPr>
          <p:cNvSpPr>
            <a:spLocks noGrp="1"/>
          </p:cNvSpPr>
          <p:nvPr>
            <p:ph sz="quarter" idx="13"/>
          </p:nvPr>
        </p:nvSpPr>
        <p:spPr/>
        <p:txBody>
          <a:bodyPr/>
          <a:lstStyle/>
          <a:p>
            <a:r>
              <a:rPr lang="en-US" b="1" dirty="0"/>
              <a:t>Adjusting entries </a:t>
            </a:r>
            <a:r>
              <a:rPr lang="en-US" dirty="0"/>
              <a:t>ensure that the revenue recognition and expense recognition principles are followed</a:t>
            </a:r>
          </a:p>
          <a:p>
            <a:pPr lvl="2"/>
            <a:r>
              <a:rPr lang="en-US" dirty="0"/>
              <a:t>Adjusting entries are required every time a company prepares financial statements</a:t>
            </a:r>
          </a:p>
          <a:p>
            <a:pPr lvl="2"/>
            <a:r>
              <a:rPr lang="en-US" dirty="0"/>
              <a:t>Every adjusting entry will include </a:t>
            </a:r>
          </a:p>
          <a:p>
            <a:pPr lvl="3"/>
            <a:r>
              <a:rPr lang="en-US" dirty="0"/>
              <a:t>one income statement account</a:t>
            </a:r>
          </a:p>
          <a:p>
            <a:pPr lvl="3"/>
            <a:r>
              <a:rPr lang="en-US" dirty="0"/>
              <a:t>one statement of financial position account</a:t>
            </a:r>
          </a:p>
          <a:p>
            <a:pPr lvl="3"/>
            <a:endParaRPr lang="en-US" dirty="0"/>
          </a:p>
          <a:p>
            <a:r>
              <a:rPr lang="en-US" altLang="zh-CN" dirty="0">
                <a:solidFill>
                  <a:srgbClr val="000000"/>
                </a:solidFill>
              </a:rPr>
              <a:t>Four adjustments resulted from timing differences</a:t>
            </a:r>
            <a:endParaRPr lang="en-US" dirty="0">
              <a:solidFill>
                <a:srgbClr val="000000"/>
              </a:solidFill>
            </a:endParaRPr>
          </a:p>
          <a:p>
            <a:pPr marL="914186" lvl="1" indent="0">
              <a:buNone/>
            </a:pPr>
            <a:r>
              <a:rPr lang="en-US" sz="4000" dirty="0">
                <a:solidFill>
                  <a:srgbClr val="FF7979"/>
                </a:solidFill>
              </a:rPr>
              <a:t>(1) Prepaid Expenses → Expenses	(Cash paid during the period)</a:t>
            </a:r>
          </a:p>
          <a:p>
            <a:pPr marL="914186" lvl="1" indent="0">
              <a:buNone/>
            </a:pPr>
            <a:r>
              <a:rPr lang="en-US" sz="4000" dirty="0">
                <a:solidFill>
                  <a:srgbClr val="FF7979"/>
                </a:solidFill>
              </a:rPr>
              <a:t>(2) Unearned Revenues → Revenues	(Cash received during the period)</a:t>
            </a:r>
          </a:p>
          <a:p>
            <a:pPr marL="914186" lvl="1" indent="0">
              <a:buNone/>
            </a:pPr>
            <a:r>
              <a:rPr lang="fr-FR" sz="4000" dirty="0">
                <a:solidFill>
                  <a:schemeClr val="accent2"/>
                </a:solidFill>
              </a:rPr>
              <a:t>(3) + Accrued Expenses		(Cash to be paid next period)</a:t>
            </a:r>
          </a:p>
          <a:p>
            <a:pPr marL="914186" lvl="1" indent="0">
              <a:buNone/>
            </a:pPr>
            <a:r>
              <a:rPr lang="fr-FR" sz="4000" dirty="0">
                <a:solidFill>
                  <a:schemeClr val="accent2"/>
                </a:solidFill>
              </a:rPr>
              <a:t>(4) + Accrued Revenues		(Cash to be received next period)</a:t>
            </a:r>
            <a:endParaRPr lang="en-US" sz="4000" dirty="0"/>
          </a:p>
          <a:p>
            <a:endParaRPr lang="en-US" dirty="0"/>
          </a:p>
        </p:txBody>
      </p:sp>
      <p:sp>
        <p:nvSpPr>
          <p:cNvPr id="4" name="Footer Placeholder 3">
            <a:extLst>
              <a:ext uri="{FF2B5EF4-FFF2-40B4-BE49-F238E27FC236}">
                <a16:creationId xmlns:a16="http://schemas.microsoft.com/office/drawing/2014/main" id="{0AD17B54-374D-4545-9FE9-737ACB23FD79}"/>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5" name="Slide Number Placeholder 4">
            <a:extLst>
              <a:ext uri="{FF2B5EF4-FFF2-40B4-BE49-F238E27FC236}">
                <a16:creationId xmlns:a16="http://schemas.microsoft.com/office/drawing/2014/main" id="{828907F8-6F45-4019-9C29-9B1CE51ADC10}"/>
              </a:ext>
            </a:extLst>
          </p:cNvPr>
          <p:cNvSpPr>
            <a:spLocks noGrp="1"/>
          </p:cNvSpPr>
          <p:nvPr>
            <p:ph type="sldNum" sz="quarter" idx="12"/>
          </p:nvPr>
        </p:nvSpPr>
        <p:spPr/>
        <p:txBody>
          <a:bodyPr/>
          <a:lstStyle/>
          <a:p>
            <a:fld id="{EBE3AD81-3AD4-9C46-856E-C08CF1183C60}" type="slidenum">
              <a:rPr lang="en-US" smtClean="0"/>
              <a:pPr/>
              <a:t>11</a:t>
            </a:fld>
            <a:endParaRPr lang="en-US" dirty="0"/>
          </a:p>
        </p:txBody>
      </p:sp>
    </p:spTree>
    <p:extLst>
      <p:ext uri="{BB962C8B-B14F-4D97-AF65-F5344CB8AC3E}">
        <p14:creationId xmlns:p14="http://schemas.microsoft.com/office/powerpoint/2010/main" val="2518248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A6C4-F675-4E00-9F16-B828C8726159}"/>
              </a:ext>
            </a:extLst>
          </p:cNvPr>
          <p:cNvSpPr>
            <a:spLocks noGrp="1"/>
          </p:cNvSpPr>
          <p:nvPr>
            <p:ph type="title"/>
          </p:nvPr>
        </p:nvSpPr>
        <p:spPr/>
        <p:txBody>
          <a:bodyPr>
            <a:normAutofit/>
          </a:bodyPr>
          <a:lstStyle/>
          <a:p>
            <a:r>
              <a:rPr lang="en-US" altLang="zh-CN" dirty="0"/>
              <a:t>Four types of adjusting entries</a:t>
            </a:r>
          </a:p>
        </p:txBody>
      </p:sp>
      <p:cxnSp>
        <p:nvCxnSpPr>
          <p:cNvPr id="5" name="Straight Connector 4">
            <a:extLst>
              <a:ext uri="{FF2B5EF4-FFF2-40B4-BE49-F238E27FC236}">
                <a16:creationId xmlns:a16="http://schemas.microsoft.com/office/drawing/2014/main" id="{724B1DB0-32A8-4556-80D2-504EF569EB2A}"/>
              </a:ext>
            </a:extLst>
          </p:cNvPr>
          <p:cNvCxnSpPr>
            <a:cxnSpLocks/>
          </p:cNvCxnSpPr>
          <p:nvPr/>
        </p:nvCxnSpPr>
        <p:spPr>
          <a:xfrm>
            <a:off x="17398042" y="2767378"/>
            <a:ext cx="0" cy="9767322"/>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A28421-C8A1-4389-AF35-17BD304DE15B}"/>
              </a:ext>
            </a:extLst>
          </p:cNvPr>
          <p:cNvCxnSpPr>
            <a:cxnSpLocks/>
          </p:cNvCxnSpPr>
          <p:nvPr/>
        </p:nvCxnSpPr>
        <p:spPr>
          <a:xfrm>
            <a:off x="826078" y="11866644"/>
            <a:ext cx="22563312"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4291CFE-87D5-4194-B11B-5DDE3525CB81}"/>
              </a:ext>
            </a:extLst>
          </p:cNvPr>
          <p:cNvSpPr txBox="1"/>
          <p:nvPr/>
        </p:nvSpPr>
        <p:spPr>
          <a:xfrm>
            <a:off x="9843155" y="2767378"/>
            <a:ext cx="7426328" cy="1200329"/>
          </a:xfrm>
          <a:prstGeom prst="rect">
            <a:avLst/>
          </a:prstGeom>
          <a:noFill/>
        </p:spPr>
        <p:txBody>
          <a:bodyPr wrap="none" rtlCol="0">
            <a:spAutoFit/>
          </a:bodyPr>
          <a:lstStyle/>
          <a:p>
            <a:pPr algn="r"/>
            <a:r>
              <a:rPr lang="en-US" dirty="0"/>
              <a:t>End of the accounting period</a:t>
            </a:r>
          </a:p>
          <a:p>
            <a:pPr algn="r"/>
            <a:r>
              <a:rPr lang="en-US" dirty="0"/>
              <a:t>(year-end, quarter-end, or month-end)</a:t>
            </a:r>
          </a:p>
        </p:txBody>
      </p:sp>
      <p:sp>
        <p:nvSpPr>
          <p:cNvPr id="13" name="TextBox 12">
            <a:extLst>
              <a:ext uri="{FF2B5EF4-FFF2-40B4-BE49-F238E27FC236}">
                <a16:creationId xmlns:a16="http://schemas.microsoft.com/office/drawing/2014/main" id="{E484CE32-9DD0-4B83-85F7-58403CA876B1}"/>
              </a:ext>
            </a:extLst>
          </p:cNvPr>
          <p:cNvSpPr txBox="1"/>
          <p:nvPr/>
        </p:nvSpPr>
        <p:spPr>
          <a:xfrm>
            <a:off x="22254143" y="11888369"/>
            <a:ext cx="1135247" cy="646331"/>
          </a:xfrm>
          <a:prstGeom prst="rect">
            <a:avLst/>
          </a:prstGeom>
          <a:noFill/>
        </p:spPr>
        <p:txBody>
          <a:bodyPr wrap="none" rtlCol="0">
            <a:spAutoFit/>
          </a:bodyPr>
          <a:lstStyle/>
          <a:p>
            <a:pPr algn="r"/>
            <a:r>
              <a:rPr lang="en-US" dirty="0">
                <a:solidFill>
                  <a:schemeClr val="tx2"/>
                </a:solidFill>
              </a:rPr>
              <a:t>Time</a:t>
            </a:r>
          </a:p>
        </p:txBody>
      </p:sp>
      <p:sp>
        <p:nvSpPr>
          <p:cNvPr id="17" name="TextBox 16">
            <a:extLst>
              <a:ext uri="{FF2B5EF4-FFF2-40B4-BE49-F238E27FC236}">
                <a16:creationId xmlns:a16="http://schemas.microsoft.com/office/drawing/2014/main" id="{A684BFF6-D427-404C-B421-B2D1D1BBB3F8}"/>
              </a:ext>
            </a:extLst>
          </p:cNvPr>
          <p:cNvSpPr txBox="1"/>
          <p:nvPr/>
        </p:nvSpPr>
        <p:spPr>
          <a:xfrm>
            <a:off x="12530800" y="5164491"/>
            <a:ext cx="4738684" cy="769441"/>
          </a:xfrm>
          <a:prstGeom prst="rect">
            <a:avLst/>
          </a:prstGeom>
          <a:noFill/>
        </p:spPr>
        <p:txBody>
          <a:bodyPr wrap="square">
            <a:spAutoFit/>
          </a:bodyPr>
          <a:lstStyle/>
          <a:p>
            <a:r>
              <a:rPr lang="en-US" sz="4400" b="1" dirty="0">
                <a:solidFill>
                  <a:srgbClr val="F89387"/>
                </a:solidFill>
              </a:rPr>
              <a:t>Expense</a:t>
            </a:r>
            <a:r>
              <a:rPr lang="en-US" sz="4400" dirty="0">
                <a:solidFill>
                  <a:schemeClr val="tx2"/>
                </a:solidFill>
              </a:rPr>
              <a:t> recognized</a:t>
            </a:r>
          </a:p>
        </p:txBody>
      </p:sp>
      <p:sp>
        <p:nvSpPr>
          <p:cNvPr id="18" name="TextBox 17">
            <a:extLst>
              <a:ext uri="{FF2B5EF4-FFF2-40B4-BE49-F238E27FC236}">
                <a16:creationId xmlns:a16="http://schemas.microsoft.com/office/drawing/2014/main" id="{F25D4CFE-39F6-4DF6-9AF5-256B0B635215}"/>
              </a:ext>
            </a:extLst>
          </p:cNvPr>
          <p:cNvSpPr txBox="1"/>
          <p:nvPr/>
        </p:nvSpPr>
        <p:spPr>
          <a:xfrm>
            <a:off x="1908831" y="5164491"/>
            <a:ext cx="5199338"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paid in advance</a:t>
            </a:r>
          </a:p>
        </p:txBody>
      </p:sp>
      <p:sp>
        <p:nvSpPr>
          <p:cNvPr id="19" name="Arrow: Right 18">
            <a:extLst>
              <a:ext uri="{FF2B5EF4-FFF2-40B4-BE49-F238E27FC236}">
                <a16:creationId xmlns:a16="http://schemas.microsoft.com/office/drawing/2014/main" id="{67B27159-FB42-4EE8-996C-EAE0DECC86A2}"/>
              </a:ext>
            </a:extLst>
          </p:cNvPr>
          <p:cNvSpPr/>
          <p:nvPr/>
        </p:nvSpPr>
        <p:spPr>
          <a:xfrm>
            <a:off x="7108170" y="5367283"/>
            <a:ext cx="5490230" cy="363856"/>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DA85B2A-74A4-4A48-BC6B-91C37275CA38}"/>
              </a:ext>
            </a:extLst>
          </p:cNvPr>
          <p:cNvSpPr txBox="1"/>
          <p:nvPr/>
        </p:nvSpPr>
        <p:spPr>
          <a:xfrm>
            <a:off x="12530799" y="6361274"/>
            <a:ext cx="4867235" cy="769441"/>
          </a:xfrm>
          <a:prstGeom prst="rect">
            <a:avLst/>
          </a:prstGeom>
          <a:noFill/>
        </p:spPr>
        <p:txBody>
          <a:bodyPr wrap="square">
            <a:spAutoFit/>
          </a:bodyPr>
          <a:lstStyle/>
          <a:p>
            <a:r>
              <a:rPr lang="en-US" sz="4400" b="1" dirty="0">
                <a:solidFill>
                  <a:srgbClr val="F89387"/>
                </a:solidFill>
              </a:rPr>
              <a:t>Revenue</a:t>
            </a:r>
            <a:r>
              <a:rPr lang="en-US" sz="4400" dirty="0">
                <a:solidFill>
                  <a:schemeClr val="tx2"/>
                </a:solidFill>
              </a:rPr>
              <a:t> recognized</a:t>
            </a:r>
          </a:p>
        </p:txBody>
      </p:sp>
      <p:sp>
        <p:nvSpPr>
          <p:cNvPr id="21" name="TextBox 20">
            <a:extLst>
              <a:ext uri="{FF2B5EF4-FFF2-40B4-BE49-F238E27FC236}">
                <a16:creationId xmlns:a16="http://schemas.microsoft.com/office/drawing/2014/main" id="{3DF2D58B-44D6-4EAB-A7F6-96D49976802A}"/>
              </a:ext>
            </a:extLst>
          </p:cNvPr>
          <p:cNvSpPr txBox="1"/>
          <p:nvPr/>
        </p:nvSpPr>
        <p:spPr>
          <a:xfrm>
            <a:off x="1861695" y="6361274"/>
            <a:ext cx="6169235"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received in advance</a:t>
            </a:r>
          </a:p>
        </p:txBody>
      </p:sp>
      <p:sp>
        <p:nvSpPr>
          <p:cNvPr id="22" name="Arrow: Right 21">
            <a:extLst>
              <a:ext uri="{FF2B5EF4-FFF2-40B4-BE49-F238E27FC236}">
                <a16:creationId xmlns:a16="http://schemas.microsoft.com/office/drawing/2014/main" id="{E0CC50E1-6562-4513-9844-B61D87C243F2}"/>
              </a:ext>
            </a:extLst>
          </p:cNvPr>
          <p:cNvSpPr/>
          <p:nvPr/>
        </p:nvSpPr>
        <p:spPr>
          <a:xfrm>
            <a:off x="8159488" y="6564066"/>
            <a:ext cx="4438912" cy="363856"/>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peech Bubble: Rectangle with Corners Rounded 31">
            <a:extLst>
              <a:ext uri="{FF2B5EF4-FFF2-40B4-BE49-F238E27FC236}">
                <a16:creationId xmlns:a16="http://schemas.microsoft.com/office/drawing/2014/main" id="{97BC8730-71BA-430E-A1CF-F6E44E394BC0}"/>
              </a:ext>
            </a:extLst>
          </p:cNvPr>
          <p:cNvSpPr/>
          <p:nvPr/>
        </p:nvSpPr>
        <p:spPr>
          <a:xfrm>
            <a:off x="826078" y="3471598"/>
            <a:ext cx="6953155" cy="1255277"/>
          </a:xfrm>
          <a:prstGeom prst="wedgeRoundRectCallout">
            <a:avLst>
              <a:gd name="adj1" fmla="val -3999"/>
              <a:gd name="adj2" fmla="val 78794"/>
              <a:gd name="adj3" fmla="val 16667"/>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89387"/>
                </a:solidFill>
              </a:rPr>
              <a:t>1 Prepaid expenses</a:t>
            </a:r>
            <a:r>
              <a:rPr lang="en-US" sz="3200" dirty="0">
                <a:solidFill>
                  <a:schemeClr val="tx2"/>
                </a:solidFill>
              </a:rPr>
              <a:t>: Expenses paid in cash before they are used or consumed</a:t>
            </a:r>
          </a:p>
        </p:txBody>
      </p:sp>
      <p:sp>
        <p:nvSpPr>
          <p:cNvPr id="34" name="Speech Bubble: Rectangle with Corners Rounded 33">
            <a:extLst>
              <a:ext uri="{FF2B5EF4-FFF2-40B4-BE49-F238E27FC236}">
                <a16:creationId xmlns:a16="http://schemas.microsoft.com/office/drawing/2014/main" id="{2AC05394-65E3-4B0B-BEA0-B89CA7016785}"/>
              </a:ext>
            </a:extLst>
          </p:cNvPr>
          <p:cNvSpPr/>
          <p:nvPr/>
        </p:nvSpPr>
        <p:spPr>
          <a:xfrm>
            <a:off x="826077" y="7473279"/>
            <a:ext cx="6953155" cy="1255277"/>
          </a:xfrm>
          <a:prstGeom prst="wedgeRoundRectCallout">
            <a:avLst>
              <a:gd name="adj1" fmla="val -3652"/>
              <a:gd name="adj2" fmla="val -77439"/>
              <a:gd name="adj3" fmla="val 16667"/>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89387"/>
                </a:solidFill>
              </a:rPr>
              <a:t>2 Unearned revenues</a:t>
            </a:r>
            <a:r>
              <a:rPr lang="en-US" sz="3200" dirty="0">
                <a:solidFill>
                  <a:schemeClr val="tx2"/>
                </a:solidFill>
              </a:rPr>
              <a:t>: Cash received before services are performed</a:t>
            </a:r>
          </a:p>
        </p:txBody>
      </p:sp>
      <p:pic>
        <p:nvPicPr>
          <p:cNvPr id="39" name="Picture 4" descr="Fast Time Logo, Stop Watch Symbol, Time Period Concept, Working.. Royalty  Free Cliparts, Vectors, And Stock Illustration. Image 128586641.">
            <a:extLst>
              <a:ext uri="{FF2B5EF4-FFF2-40B4-BE49-F238E27FC236}">
                <a16:creationId xmlns:a16="http://schemas.microsoft.com/office/drawing/2014/main" id="{015B09E7-4572-45F7-BF6F-9B7FD2359AB2}"/>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9412081" y="5013974"/>
            <a:ext cx="814807" cy="91957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Fast Time Logo, Stop Watch Symbol, Time Period Concept, Working.. Royalty  Free Cliparts, Vectors, And Stock Illustration. Image 128586641.">
            <a:extLst>
              <a:ext uri="{FF2B5EF4-FFF2-40B4-BE49-F238E27FC236}">
                <a16:creationId xmlns:a16="http://schemas.microsoft.com/office/drawing/2014/main" id="{370347CC-B38B-4A4C-BEDC-D2D76B78CD40}"/>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10023343" y="6247268"/>
            <a:ext cx="814807" cy="919579"/>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Rounded Corners 49">
            <a:extLst>
              <a:ext uri="{FF2B5EF4-FFF2-40B4-BE49-F238E27FC236}">
                <a16:creationId xmlns:a16="http://schemas.microsoft.com/office/drawing/2014/main" id="{A4E78057-39C5-495F-9023-AC5DDFFB08DE}"/>
              </a:ext>
            </a:extLst>
          </p:cNvPr>
          <p:cNvSpPr/>
          <p:nvPr/>
        </p:nvSpPr>
        <p:spPr>
          <a:xfrm>
            <a:off x="19183276" y="2057402"/>
            <a:ext cx="4108524" cy="1821082"/>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tx2"/>
              </a:solidFill>
            </a:endParaRPr>
          </a:p>
        </p:txBody>
      </p:sp>
      <p:sp>
        <p:nvSpPr>
          <p:cNvPr id="52" name="Rectangle: Rounded Corners 51">
            <a:extLst>
              <a:ext uri="{FF2B5EF4-FFF2-40B4-BE49-F238E27FC236}">
                <a16:creationId xmlns:a16="http://schemas.microsoft.com/office/drawing/2014/main" id="{F186309D-46D4-4D65-A80A-606A52B49B90}"/>
              </a:ext>
            </a:extLst>
          </p:cNvPr>
          <p:cNvSpPr/>
          <p:nvPr/>
        </p:nvSpPr>
        <p:spPr>
          <a:xfrm>
            <a:off x="18953644" y="1821840"/>
            <a:ext cx="4108524" cy="1821082"/>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2"/>
                </a:solidFill>
              </a:rPr>
              <a:t>1 &amp; 2 are </a:t>
            </a:r>
            <a:r>
              <a:rPr lang="en-US" altLang="zh-CN" b="1" dirty="0">
                <a:solidFill>
                  <a:srgbClr val="F89387"/>
                </a:solidFill>
              </a:rPr>
              <a:t>deferrals</a:t>
            </a:r>
          </a:p>
          <a:p>
            <a:pPr algn="ctr"/>
            <a:endParaRPr lang="en-US" altLang="zh-CN" b="1" dirty="0">
              <a:solidFill>
                <a:schemeClr val="tx2"/>
              </a:solidFill>
            </a:endParaRPr>
          </a:p>
        </p:txBody>
      </p:sp>
      <p:sp>
        <p:nvSpPr>
          <p:cNvPr id="3" name="Footer Placeholder 2">
            <a:extLst>
              <a:ext uri="{FF2B5EF4-FFF2-40B4-BE49-F238E27FC236}">
                <a16:creationId xmlns:a16="http://schemas.microsoft.com/office/drawing/2014/main" id="{49B27D9F-E7EE-4562-BC8B-7C0AE2471A93}"/>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4" name="Slide Number Placeholder 3">
            <a:extLst>
              <a:ext uri="{FF2B5EF4-FFF2-40B4-BE49-F238E27FC236}">
                <a16:creationId xmlns:a16="http://schemas.microsoft.com/office/drawing/2014/main" id="{23400B2A-F930-4169-B60D-BF8E4250DA13}"/>
              </a:ext>
            </a:extLst>
          </p:cNvPr>
          <p:cNvSpPr>
            <a:spLocks noGrp="1"/>
          </p:cNvSpPr>
          <p:nvPr>
            <p:ph type="sldNum" sz="quarter" idx="12"/>
          </p:nvPr>
        </p:nvSpPr>
        <p:spPr/>
        <p:txBody>
          <a:bodyPr/>
          <a:lstStyle/>
          <a:p>
            <a:fld id="{EBE3AD81-3AD4-9C46-856E-C08CF1183C60}" type="slidenum">
              <a:rPr lang="en-US" smtClean="0"/>
              <a:pPr/>
              <a:t>12</a:t>
            </a:fld>
            <a:endParaRPr lang="en-US" dirty="0"/>
          </a:p>
        </p:txBody>
      </p:sp>
    </p:spTree>
    <p:extLst>
      <p:ext uri="{BB962C8B-B14F-4D97-AF65-F5344CB8AC3E}">
        <p14:creationId xmlns:p14="http://schemas.microsoft.com/office/powerpoint/2010/main" val="3323472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A6C4-F675-4E00-9F16-B828C8726159}"/>
              </a:ext>
            </a:extLst>
          </p:cNvPr>
          <p:cNvSpPr>
            <a:spLocks noGrp="1"/>
          </p:cNvSpPr>
          <p:nvPr>
            <p:ph type="title"/>
          </p:nvPr>
        </p:nvSpPr>
        <p:spPr/>
        <p:txBody>
          <a:bodyPr>
            <a:normAutofit/>
          </a:bodyPr>
          <a:lstStyle/>
          <a:p>
            <a:r>
              <a:rPr lang="en-US" altLang="zh-CN" dirty="0"/>
              <a:t>Four types of adjusting entries</a:t>
            </a:r>
          </a:p>
        </p:txBody>
      </p:sp>
      <p:cxnSp>
        <p:nvCxnSpPr>
          <p:cNvPr id="5" name="Straight Connector 4">
            <a:extLst>
              <a:ext uri="{FF2B5EF4-FFF2-40B4-BE49-F238E27FC236}">
                <a16:creationId xmlns:a16="http://schemas.microsoft.com/office/drawing/2014/main" id="{724B1DB0-32A8-4556-80D2-504EF569EB2A}"/>
              </a:ext>
            </a:extLst>
          </p:cNvPr>
          <p:cNvCxnSpPr>
            <a:cxnSpLocks/>
          </p:cNvCxnSpPr>
          <p:nvPr/>
        </p:nvCxnSpPr>
        <p:spPr>
          <a:xfrm>
            <a:off x="17398042" y="2767378"/>
            <a:ext cx="0" cy="9767322"/>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A28421-C8A1-4389-AF35-17BD304DE15B}"/>
              </a:ext>
            </a:extLst>
          </p:cNvPr>
          <p:cNvCxnSpPr>
            <a:cxnSpLocks/>
          </p:cNvCxnSpPr>
          <p:nvPr/>
        </p:nvCxnSpPr>
        <p:spPr>
          <a:xfrm>
            <a:off x="826078" y="11866644"/>
            <a:ext cx="22563312"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84CE32-9DD0-4B83-85F7-58403CA876B1}"/>
              </a:ext>
            </a:extLst>
          </p:cNvPr>
          <p:cNvSpPr txBox="1"/>
          <p:nvPr/>
        </p:nvSpPr>
        <p:spPr>
          <a:xfrm>
            <a:off x="22254143" y="11888369"/>
            <a:ext cx="1135247" cy="646331"/>
          </a:xfrm>
          <a:prstGeom prst="rect">
            <a:avLst/>
          </a:prstGeom>
          <a:noFill/>
        </p:spPr>
        <p:txBody>
          <a:bodyPr wrap="none" rtlCol="0">
            <a:spAutoFit/>
          </a:bodyPr>
          <a:lstStyle/>
          <a:p>
            <a:pPr algn="r"/>
            <a:r>
              <a:rPr lang="en-US" dirty="0">
                <a:solidFill>
                  <a:schemeClr val="tx2"/>
                </a:solidFill>
              </a:rPr>
              <a:t>Time</a:t>
            </a:r>
          </a:p>
        </p:txBody>
      </p:sp>
      <p:sp>
        <p:nvSpPr>
          <p:cNvPr id="23" name="TextBox 22">
            <a:extLst>
              <a:ext uri="{FF2B5EF4-FFF2-40B4-BE49-F238E27FC236}">
                <a16:creationId xmlns:a16="http://schemas.microsoft.com/office/drawing/2014/main" id="{CF029E18-A6B8-448D-B4EC-BC2F7DBCBBB2}"/>
              </a:ext>
            </a:extLst>
          </p:cNvPr>
          <p:cNvSpPr txBox="1"/>
          <p:nvPr/>
        </p:nvSpPr>
        <p:spPr>
          <a:xfrm>
            <a:off x="12530799" y="9475623"/>
            <a:ext cx="4867235" cy="769441"/>
          </a:xfrm>
          <a:prstGeom prst="rect">
            <a:avLst/>
          </a:prstGeom>
          <a:noFill/>
        </p:spPr>
        <p:txBody>
          <a:bodyPr wrap="square">
            <a:spAutoFit/>
          </a:bodyPr>
          <a:lstStyle/>
          <a:p>
            <a:r>
              <a:rPr lang="en-US" sz="4400" b="1" dirty="0">
                <a:solidFill>
                  <a:schemeClr val="accent2"/>
                </a:solidFill>
              </a:rPr>
              <a:t>Revenue</a:t>
            </a:r>
            <a:r>
              <a:rPr lang="en-US" sz="4400" dirty="0">
                <a:solidFill>
                  <a:schemeClr val="tx2"/>
                </a:solidFill>
              </a:rPr>
              <a:t> recognized</a:t>
            </a:r>
          </a:p>
        </p:txBody>
      </p:sp>
      <p:sp>
        <p:nvSpPr>
          <p:cNvPr id="25" name="TextBox 24">
            <a:extLst>
              <a:ext uri="{FF2B5EF4-FFF2-40B4-BE49-F238E27FC236}">
                <a16:creationId xmlns:a16="http://schemas.microsoft.com/office/drawing/2014/main" id="{61795C65-F51B-47DA-BD81-B3434ED12165}"/>
              </a:ext>
            </a:extLst>
          </p:cNvPr>
          <p:cNvSpPr txBox="1"/>
          <p:nvPr/>
        </p:nvSpPr>
        <p:spPr>
          <a:xfrm>
            <a:off x="12530800" y="10789949"/>
            <a:ext cx="4738684" cy="769441"/>
          </a:xfrm>
          <a:prstGeom prst="rect">
            <a:avLst/>
          </a:prstGeom>
          <a:noFill/>
        </p:spPr>
        <p:txBody>
          <a:bodyPr wrap="square">
            <a:spAutoFit/>
          </a:bodyPr>
          <a:lstStyle/>
          <a:p>
            <a:r>
              <a:rPr lang="en-US" sz="4400" b="1" dirty="0">
                <a:solidFill>
                  <a:schemeClr val="accent2"/>
                </a:solidFill>
              </a:rPr>
              <a:t>Expense</a:t>
            </a:r>
            <a:r>
              <a:rPr lang="en-US" sz="4400" dirty="0">
                <a:solidFill>
                  <a:schemeClr val="tx2"/>
                </a:solidFill>
              </a:rPr>
              <a:t> recognized</a:t>
            </a:r>
          </a:p>
        </p:txBody>
      </p:sp>
      <p:sp>
        <p:nvSpPr>
          <p:cNvPr id="26" name="Arrow: Right 25">
            <a:extLst>
              <a:ext uri="{FF2B5EF4-FFF2-40B4-BE49-F238E27FC236}">
                <a16:creationId xmlns:a16="http://schemas.microsoft.com/office/drawing/2014/main" id="{5527A9EF-15C3-4CB3-A35C-F38C63BBEDA4}"/>
              </a:ext>
            </a:extLst>
          </p:cNvPr>
          <p:cNvSpPr/>
          <p:nvPr/>
        </p:nvSpPr>
        <p:spPr>
          <a:xfrm>
            <a:off x="17269483" y="9725368"/>
            <a:ext cx="2435949" cy="36385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F124F5A2-9631-4C63-8CDA-752929A18A3C}"/>
              </a:ext>
            </a:extLst>
          </p:cNvPr>
          <p:cNvSpPr/>
          <p:nvPr/>
        </p:nvSpPr>
        <p:spPr>
          <a:xfrm>
            <a:off x="17269483" y="11019403"/>
            <a:ext cx="3487268" cy="36385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4B33340-76BA-45A3-9F13-2E3F41B57AFC}"/>
              </a:ext>
            </a:extLst>
          </p:cNvPr>
          <p:cNvSpPr txBox="1"/>
          <p:nvPr/>
        </p:nvSpPr>
        <p:spPr>
          <a:xfrm>
            <a:off x="17684099" y="9522575"/>
            <a:ext cx="5984688"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to be received</a:t>
            </a:r>
          </a:p>
        </p:txBody>
      </p:sp>
      <p:sp>
        <p:nvSpPr>
          <p:cNvPr id="29" name="TextBox 28">
            <a:extLst>
              <a:ext uri="{FF2B5EF4-FFF2-40B4-BE49-F238E27FC236}">
                <a16:creationId xmlns:a16="http://schemas.microsoft.com/office/drawing/2014/main" id="{C2042112-8E8F-44AB-A40F-92685C57933B}"/>
              </a:ext>
            </a:extLst>
          </p:cNvPr>
          <p:cNvSpPr txBox="1"/>
          <p:nvPr/>
        </p:nvSpPr>
        <p:spPr>
          <a:xfrm>
            <a:off x="17684099" y="10811674"/>
            <a:ext cx="5984688"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to be paid</a:t>
            </a:r>
          </a:p>
        </p:txBody>
      </p:sp>
      <p:sp>
        <p:nvSpPr>
          <p:cNvPr id="36" name="Speech Bubble: Rectangle with Corners Rounded 35">
            <a:extLst>
              <a:ext uri="{FF2B5EF4-FFF2-40B4-BE49-F238E27FC236}">
                <a16:creationId xmlns:a16="http://schemas.microsoft.com/office/drawing/2014/main" id="{E654A821-DDB6-4400-9C31-D9AF3C2718E8}"/>
              </a:ext>
            </a:extLst>
          </p:cNvPr>
          <p:cNvSpPr/>
          <p:nvPr/>
        </p:nvSpPr>
        <p:spPr>
          <a:xfrm>
            <a:off x="8282632" y="8037195"/>
            <a:ext cx="8863710" cy="1255277"/>
          </a:xfrm>
          <a:prstGeom prst="wedgeRoundRectCallout">
            <a:avLst>
              <a:gd name="adj1" fmla="val -3999"/>
              <a:gd name="adj2" fmla="val 78794"/>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solidFill>
              </a:rPr>
              <a:t>3 Accrued revenues</a:t>
            </a:r>
            <a:r>
              <a:rPr lang="en-US" sz="3200" dirty="0">
                <a:solidFill>
                  <a:schemeClr val="tx2"/>
                </a:solidFill>
              </a:rPr>
              <a:t>: Revenues for services performed but not yet received in cash or recorded</a:t>
            </a:r>
          </a:p>
        </p:txBody>
      </p:sp>
      <p:sp>
        <p:nvSpPr>
          <p:cNvPr id="37" name="Speech Bubble: Rectangle with Corners Rounded 36">
            <a:extLst>
              <a:ext uri="{FF2B5EF4-FFF2-40B4-BE49-F238E27FC236}">
                <a16:creationId xmlns:a16="http://schemas.microsoft.com/office/drawing/2014/main" id="{C2D668A2-C932-452E-9C1B-A24AF0CF010F}"/>
              </a:ext>
            </a:extLst>
          </p:cNvPr>
          <p:cNvSpPr/>
          <p:nvPr/>
        </p:nvSpPr>
        <p:spPr>
          <a:xfrm>
            <a:off x="4873425" y="10350136"/>
            <a:ext cx="7197484" cy="1255277"/>
          </a:xfrm>
          <a:prstGeom prst="wedgeRoundRectCallout">
            <a:avLst>
              <a:gd name="adj1" fmla="val 55442"/>
              <a:gd name="adj2" fmla="val 19825"/>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solidFill>
              </a:rPr>
              <a:t>4 Accrued expenses</a:t>
            </a:r>
            <a:r>
              <a:rPr lang="en-US" sz="3200" dirty="0">
                <a:solidFill>
                  <a:schemeClr val="tx2"/>
                </a:solidFill>
              </a:rPr>
              <a:t>: Expenses incurred but not yet paid in cash or recorded</a:t>
            </a:r>
          </a:p>
        </p:txBody>
      </p:sp>
      <p:pic>
        <p:nvPicPr>
          <p:cNvPr id="41" name="Picture 4" descr="Fast Time Logo, Stop Watch Symbol, Time Period Concept, Working.. Royalty  Free Cliparts, Vectors, And Stock Illustration. Image 128586641.">
            <a:extLst>
              <a:ext uri="{FF2B5EF4-FFF2-40B4-BE49-F238E27FC236}">
                <a16:creationId xmlns:a16="http://schemas.microsoft.com/office/drawing/2014/main" id="{A2957E6A-D5AD-452E-9874-A66320AADCD5}"/>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18017802" y="9372437"/>
            <a:ext cx="814807" cy="9195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Fast Time Logo, Stop Watch Symbol, Time Period Concept, Working.. Royalty  Free Cliparts, Vectors, And Stock Illustration. Image 128586641.">
            <a:extLst>
              <a:ext uri="{FF2B5EF4-FFF2-40B4-BE49-F238E27FC236}">
                <a16:creationId xmlns:a16="http://schemas.microsoft.com/office/drawing/2014/main" id="{6F61AF18-5DA0-4DEB-A6BF-3776CF544C75}"/>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18603882" y="10633668"/>
            <a:ext cx="814807" cy="919579"/>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Rounded Corners 49">
            <a:extLst>
              <a:ext uri="{FF2B5EF4-FFF2-40B4-BE49-F238E27FC236}">
                <a16:creationId xmlns:a16="http://schemas.microsoft.com/office/drawing/2014/main" id="{A4E78057-39C5-495F-9023-AC5DDFFB08DE}"/>
              </a:ext>
            </a:extLst>
          </p:cNvPr>
          <p:cNvSpPr/>
          <p:nvPr/>
        </p:nvSpPr>
        <p:spPr>
          <a:xfrm>
            <a:off x="19183276" y="2057402"/>
            <a:ext cx="4108524" cy="1821082"/>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tx2"/>
              </a:solidFill>
            </a:endParaRPr>
          </a:p>
        </p:txBody>
      </p:sp>
      <p:sp>
        <p:nvSpPr>
          <p:cNvPr id="52" name="Rectangle: Rounded Corners 51">
            <a:extLst>
              <a:ext uri="{FF2B5EF4-FFF2-40B4-BE49-F238E27FC236}">
                <a16:creationId xmlns:a16="http://schemas.microsoft.com/office/drawing/2014/main" id="{F186309D-46D4-4D65-A80A-606A52B49B90}"/>
              </a:ext>
            </a:extLst>
          </p:cNvPr>
          <p:cNvSpPr/>
          <p:nvPr/>
        </p:nvSpPr>
        <p:spPr>
          <a:xfrm>
            <a:off x="18953644" y="1821840"/>
            <a:ext cx="4108524" cy="1821082"/>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2"/>
                </a:solidFill>
              </a:rPr>
              <a:t>1 &amp; 2 are </a:t>
            </a:r>
            <a:r>
              <a:rPr lang="en-US" altLang="zh-CN" b="1" dirty="0">
                <a:solidFill>
                  <a:srgbClr val="F89387"/>
                </a:solidFill>
              </a:rPr>
              <a:t>deferrals</a:t>
            </a:r>
          </a:p>
          <a:p>
            <a:pPr algn="ctr"/>
            <a:r>
              <a:rPr lang="en-US" dirty="0">
                <a:solidFill>
                  <a:schemeClr val="tx2"/>
                </a:solidFill>
              </a:rPr>
              <a:t>3 &amp; 4 are </a:t>
            </a:r>
            <a:r>
              <a:rPr lang="en-US" b="1" dirty="0">
                <a:solidFill>
                  <a:schemeClr val="accent2"/>
                </a:solidFill>
              </a:rPr>
              <a:t>accruals</a:t>
            </a:r>
          </a:p>
        </p:txBody>
      </p:sp>
      <p:sp>
        <p:nvSpPr>
          <p:cNvPr id="3" name="Footer Placeholder 2">
            <a:extLst>
              <a:ext uri="{FF2B5EF4-FFF2-40B4-BE49-F238E27FC236}">
                <a16:creationId xmlns:a16="http://schemas.microsoft.com/office/drawing/2014/main" id="{A3F4CDDD-B02A-4268-B57D-909144A0C9F3}"/>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4" name="Slide Number Placeholder 3">
            <a:extLst>
              <a:ext uri="{FF2B5EF4-FFF2-40B4-BE49-F238E27FC236}">
                <a16:creationId xmlns:a16="http://schemas.microsoft.com/office/drawing/2014/main" id="{3A77D2F0-93BC-427B-836F-26E9221AE5CB}"/>
              </a:ext>
            </a:extLst>
          </p:cNvPr>
          <p:cNvSpPr>
            <a:spLocks noGrp="1"/>
          </p:cNvSpPr>
          <p:nvPr>
            <p:ph type="sldNum" sz="quarter" idx="12"/>
          </p:nvPr>
        </p:nvSpPr>
        <p:spPr/>
        <p:txBody>
          <a:bodyPr/>
          <a:lstStyle/>
          <a:p>
            <a:fld id="{EBE3AD81-3AD4-9C46-856E-C08CF1183C60}" type="slidenum">
              <a:rPr lang="en-US" smtClean="0"/>
              <a:pPr/>
              <a:t>13</a:t>
            </a:fld>
            <a:endParaRPr lang="en-US" dirty="0"/>
          </a:p>
        </p:txBody>
      </p:sp>
      <p:sp>
        <p:nvSpPr>
          <p:cNvPr id="6" name="TextBox 5">
            <a:extLst>
              <a:ext uri="{FF2B5EF4-FFF2-40B4-BE49-F238E27FC236}">
                <a16:creationId xmlns:a16="http://schemas.microsoft.com/office/drawing/2014/main" id="{E490120A-1C56-4002-8127-A0269A8CA2AC}"/>
              </a:ext>
            </a:extLst>
          </p:cNvPr>
          <p:cNvSpPr txBox="1"/>
          <p:nvPr/>
        </p:nvSpPr>
        <p:spPr>
          <a:xfrm>
            <a:off x="9843155" y="2767378"/>
            <a:ext cx="7426328" cy="1200329"/>
          </a:xfrm>
          <a:prstGeom prst="rect">
            <a:avLst/>
          </a:prstGeom>
          <a:noFill/>
        </p:spPr>
        <p:txBody>
          <a:bodyPr wrap="none" rtlCol="0">
            <a:spAutoFit/>
          </a:bodyPr>
          <a:lstStyle/>
          <a:p>
            <a:pPr algn="r"/>
            <a:r>
              <a:rPr lang="en-US" dirty="0"/>
              <a:t>End of the accounting period</a:t>
            </a:r>
          </a:p>
          <a:p>
            <a:pPr algn="r"/>
            <a:r>
              <a:rPr lang="en-US" dirty="0"/>
              <a:t>(year-end, quarter-end, or month-end)</a:t>
            </a:r>
          </a:p>
        </p:txBody>
      </p:sp>
      <p:sp>
        <p:nvSpPr>
          <p:cNvPr id="7" name="TextBox 6">
            <a:extLst>
              <a:ext uri="{FF2B5EF4-FFF2-40B4-BE49-F238E27FC236}">
                <a16:creationId xmlns:a16="http://schemas.microsoft.com/office/drawing/2014/main" id="{0CBA2ABA-8D15-4B6E-8D1F-B1966F4B603E}"/>
              </a:ext>
            </a:extLst>
          </p:cNvPr>
          <p:cNvSpPr txBox="1"/>
          <p:nvPr/>
        </p:nvSpPr>
        <p:spPr>
          <a:xfrm>
            <a:off x="12530800" y="5164491"/>
            <a:ext cx="4738684" cy="769441"/>
          </a:xfrm>
          <a:prstGeom prst="rect">
            <a:avLst/>
          </a:prstGeom>
          <a:noFill/>
        </p:spPr>
        <p:txBody>
          <a:bodyPr wrap="square">
            <a:spAutoFit/>
          </a:bodyPr>
          <a:lstStyle/>
          <a:p>
            <a:r>
              <a:rPr lang="en-US" sz="4400" b="1" dirty="0">
                <a:solidFill>
                  <a:srgbClr val="F89387"/>
                </a:solidFill>
              </a:rPr>
              <a:t>Expense</a:t>
            </a:r>
            <a:r>
              <a:rPr lang="en-US" sz="4400" dirty="0">
                <a:solidFill>
                  <a:schemeClr val="tx2"/>
                </a:solidFill>
              </a:rPr>
              <a:t> recognized</a:t>
            </a:r>
          </a:p>
        </p:txBody>
      </p:sp>
      <p:sp>
        <p:nvSpPr>
          <p:cNvPr id="8" name="TextBox 7">
            <a:extLst>
              <a:ext uri="{FF2B5EF4-FFF2-40B4-BE49-F238E27FC236}">
                <a16:creationId xmlns:a16="http://schemas.microsoft.com/office/drawing/2014/main" id="{EEC1D3E7-4F7C-4FA1-9227-40BBEAE91422}"/>
              </a:ext>
            </a:extLst>
          </p:cNvPr>
          <p:cNvSpPr txBox="1"/>
          <p:nvPr/>
        </p:nvSpPr>
        <p:spPr>
          <a:xfrm>
            <a:off x="1908831" y="5164491"/>
            <a:ext cx="5199338"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paid in advance</a:t>
            </a:r>
          </a:p>
        </p:txBody>
      </p:sp>
      <p:sp>
        <p:nvSpPr>
          <p:cNvPr id="9" name="Arrow: Right 8">
            <a:extLst>
              <a:ext uri="{FF2B5EF4-FFF2-40B4-BE49-F238E27FC236}">
                <a16:creationId xmlns:a16="http://schemas.microsoft.com/office/drawing/2014/main" id="{EB026BA3-CD90-4487-84FF-C610BEC8C354}"/>
              </a:ext>
            </a:extLst>
          </p:cNvPr>
          <p:cNvSpPr/>
          <p:nvPr/>
        </p:nvSpPr>
        <p:spPr>
          <a:xfrm>
            <a:off x="7108170" y="5367283"/>
            <a:ext cx="5490230" cy="363856"/>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D974C49-79EB-47E8-914D-7EC11C7DA362}"/>
              </a:ext>
            </a:extLst>
          </p:cNvPr>
          <p:cNvSpPr txBox="1"/>
          <p:nvPr/>
        </p:nvSpPr>
        <p:spPr>
          <a:xfrm>
            <a:off x="12530799" y="6361274"/>
            <a:ext cx="4867235" cy="769441"/>
          </a:xfrm>
          <a:prstGeom prst="rect">
            <a:avLst/>
          </a:prstGeom>
          <a:noFill/>
        </p:spPr>
        <p:txBody>
          <a:bodyPr wrap="square">
            <a:spAutoFit/>
          </a:bodyPr>
          <a:lstStyle/>
          <a:p>
            <a:r>
              <a:rPr lang="en-US" sz="4400" b="1" dirty="0">
                <a:solidFill>
                  <a:srgbClr val="F89387"/>
                </a:solidFill>
              </a:rPr>
              <a:t>Revenue</a:t>
            </a:r>
            <a:r>
              <a:rPr lang="en-US" sz="4400" dirty="0">
                <a:solidFill>
                  <a:schemeClr val="tx2"/>
                </a:solidFill>
              </a:rPr>
              <a:t> recognized</a:t>
            </a:r>
          </a:p>
        </p:txBody>
      </p:sp>
      <p:sp>
        <p:nvSpPr>
          <p:cNvPr id="14" name="TextBox 13">
            <a:extLst>
              <a:ext uri="{FF2B5EF4-FFF2-40B4-BE49-F238E27FC236}">
                <a16:creationId xmlns:a16="http://schemas.microsoft.com/office/drawing/2014/main" id="{4541E9ED-A4F4-46F1-AAC8-0085BF33C801}"/>
              </a:ext>
            </a:extLst>
          </p:cNvPr>
          <p:cNvSpPr txBox="1"/>
          <p:nvPr/>
        </p:nvSpPr>
        <p:spPr>
          <a:xfrm>
            <a:off x="1861695" y="6361274"/>
            <a:ext cx="6169235"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received in advance</a:t>
            </a:r>
          </a:p>
        </p:txBody>
      </p:sp>
      <p:sp>
        <p:nvSpPr>
          <p:cNvPr id="15" name="Arrow: Right 14">
            <a:extLst>
              <a:ext uri="{FF2B5EF4-FFF2-40B4-BE49-F238E27FC236}">
                <a16:creationId xmlns:a16="http://schemas.microsoft.com/office/drawing/2014/main" id="{CA6F8992-7D35-4BEE-A001-E8FE7542EF56}"/>
              </a:ext>
            </a:extLst>
          </p:cNvPr>
          <p:cNvSpPr/>
          <p:nvPr/>
        </p:nvSpPr>
        <p:spPr>
          <a:xfrm>
            <a:off x="8159488" y="6564066"/>
            <a:ext cx="4438912" cy="363856"/>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C07F7F5D-3DEE-4088-AD3C-7DD05B209DD1}"/>
              </a:ext>
            </a:extLst>
          </p:cNvPr>
          <p:cNvSpPr/>
          <p:nvPr/>
        </p:nvSpPr>
        <p:spPr>
          <a:xfrm>
            <a:off x="826078" y="3471598"/>
            <a:ext cx="6953155" cy="1255277"/>
          </a:xfrm>
          <a:prstGeom prst="wedgeRoundRectCallout">
            <a:avLst>
              <a:gd name="adj1" fmla="val -3999"/>
              <a:gd name="adj2" fmla="val 78794"/>
              <a:gd name="adj3" fmla="val 16667"/>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89387"/>
                </a:solidFill>
              </a:rPr>
              <a:t>1 Prepaid expenses</a:t>
            </a:r>
            <a:r>
              <a:rPr lang="en-US" sz="3200" dirty="0">
                <a:solidFill>
                  <a:schemeClr val="tx2"/>
                </a:solidFill>
              </a:rPr>
              <a:t>: Expenses paid in cash before they are used or consumed</a:t>
            </a:r>
          </a:p>
        </p:txBody>
      </p:sp>
      <p:sp>
        <p:nvSpPr>
          <p:cNvPr id="24" name="Speech Bubble: Rectangle with Corners Rounded 23">
            <a:extLst>
              <a:ext uri="{FF2B5EF4-FFF2-40B4-BE49-F238E27FC236}">
                <a16:creationId xmlns:a16="http://schemas.microsoft.com/office/drawing/2014/main" id="{1995D099-403D-46CF-9A40-128EB5490054}"/>
              </a:ext>
            </a:extLst>
          </p:cNvPr>
          <p:cNvSpPr/>
          <p:nvPr/>
        </p:nvSpPr>
        <p:spPr>
          <a:xfrm>
            <a:off x="826077" y="7473279"/>
            <a:ext cx="6953155" cy="1255277"/>
          </a:xfrm>
          <a:prstGeom prst="wedgeRoundRectCallout">
            <a:avLst>
              <a:gd name="adj1" fmla="val -3652"/>
              <a:gd name="adj2" fmla="val -77439"/>
              <a:gd name="adj3" fmla="val 16667"/>
            </a:avLst>
          </a:prstGeom>
          <a:solidFill>
            <a:schemeClr val="bg1"/>
          </a:solidFill>
          <a:ln w="76200">
            <a:solidFill>
              <a:srgbClr val="F893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89387"/>
                </a:solidFill>
              </a:rPr>
              <a:t>2 Unearned revenues</a:t>
            </a:r>
            <a:r>
              <a:rPr lang="en-US" sz="3200" dirty="0">
                <a:solidFill>
                  <a:schemeClr val="tx2"/>
                </a:solidFill>
              </a:rPr>
              <a:t>: Cash received before services are performed</a:t>
            </a:r>
          </a:p>
        </p:txBody>
      </p:sp>
      <p:pic>
        <p:nvPicPr>
          <p:cNvPr id="30" name="Picture 4" descr="Fast Time Logo, Stop Watch Symbol, Time Period Concept, Working.. Royalty  Free Cliparts, Vectors, And Stock Illustration. Image 128586641.">
            <a:extLst>
              <a:ext uri="{FF2B5EF4-FFF2-40B4-BE49-F238E27FC236}">
                <a16:creationId xmlns:a16="http://schemas.microsoft.com/office/drawing/2014/main" id="{32FBA157-770F-42BA-A4EB-D3694EDE1D0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9412081" y="5013974"/>
            <a:ext cx="814807" cy="91957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Fast Time Logo, Stop Watch Symbol, Time Period Concept, Working.. Royalty  Free Cliparts, Vectors, And Stock Illustration. Image 128586641.">
            <a:extLst>
              <a:ext uri="{FF2B5EF4-FFF2-40B4-BE49-F238E27FC236}">
                <a16:creationId xmlns:a16="http://schemas.microsoft.com/office/drawing/2014/main" id="{887C6AB9-D421-4297-9EE1-8A3DD3AB1041}"/>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10023343" y="6247268"/>
            <a:ext cx="814807" cy="91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304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8360A-B20D-4B23-8C9A-C79CDD960B60}"/>
              </a:ext>
            </a:extLst>
          </p:cNvPr>
          <p:cNvSpPr>
            <a:spLocks noGrp="1"/>
          </p:cNvSpPr>
          <p:nvPr>
            <p:ph type="title"/>
          </p:nvPr>
        </p:nvSpPr>
        <p:spPr/>
        <p:txBody>
          <a:bodyPr/>
          <a:lstStyle/>
          <a:p>
            <a:r>
              <a:rPr lang="en-US" dirty="0"/>
              <a:t>Why it is necessary to have adjusting entries?</a:t>
            </a:r>
          </a:p>
        </p:txBody>
      </p:sp>
      <p:sp>
        <p:nvSpPr>
          <p:cNvPr id="3" name="Content Placeholder 2">
            <a:extLst>
              <a:ext uri="{FF2B5EF4-FFF2-40B4-BE49-F238E27FC236}">
                <a16:creationId xmlns:a16="http://schemas.microsoft.com/office/drawing/2014/main" id="{7AA23BCD-DAB8-4D1F-B918-3354A3507D11}"/>
              </a:ext>
            </a:extLst>
          </p:cNvPr>
          <p:cNvSpPr>
            <a:spLocks noGrp="1"/>
          </p:cNvSpPr>
          <p:nvPr>
            <p:ph sz="quarter" idx="13"/>
          </p:nvPr>
        </p:nvSpPr>
        <p:spPr>
          <a:xfrm>
            <a:off x="990600" y="5254171"/>
            <a:ext cx="22301200" cy="7109281"/>
          </a:xfrm>
        </p:spPr>
        <p:txBody>
          <a:bodyPr/>
          <a:lstStyle/>
          <a:p>
            <a:r>
              <a:rPr lang="en-US" dirty="0"/>
              <a:t>Some events are not recorded daily because it is not efficient to do so</a:t>
            </a:r>
          </a:p>
          <a:p>
            <a:pPr lvl="1"/>
            <a:r>
              <a:rPr lang="en-US" dirty="0"/>
              <a:t>It is more efficient to post them by the end of the accounting period, right before preparing financial statements</a:t>
            </a:r>
          </a:p>
          <a:p>
            <a:r>
              <a:rPr lang="en-US" dirty="0"/>
              <a:t>Some costs are not recorded during the accounting period because these costs expire with the passage of time rather than as a result of recurring daily transactions</a:t>
            </a:r>
          </a:p>
          <a:p>
            <a:r>
              <a:rPr lang="en-US" dirty="0"/>
              <a:t>Some items may be unrecorded</a:t>
            </a:r>
          </a:p>
        </p:txBody>
      </p:sp>
      <p:pic>
        <p:nvPicPr>
          <p:cNvPr id="7" name="Picture 6">
            <a:extLst>
              <a:ext uri="{FF2B5EF4-FFF2-40B4-BE49-F238E27FC236}">
                <a16:creationId xmlns:a16="http://schemas.microsoft.com/office/drawing/2014/main" id="{6B864BFB-8AAA-4320-BAA3-3AD0ACB46D42}"/>
              </a:ext>
            </a:extLst>
          </p:cNvPr>
          <p:cNvPicPr>
            <a:picLocks noChangeAspect="1"/>
          </p:cNvPicPr>
          <p:nvPr/>
        </p:nvPicPr>
        <p:blipFill>
          <a:blip r:embed="rId2"/>
          <a:stretch>
            <a:fillRect/>
          </a:stretch>
        </p:blipFill>
        <p:spPr>
          <a:xfrm>
            <a:off x="866703" y="2198888"/>
            <a:ext cx="22644243" cy="2913797"/>
          </a:xfrm>
          <a:prstGeom prst="rect">
            <a:avLst/>
          </a:prstGeom>
        </p:spPr>
      </p:pic>
      <p:sp>
        <p:nvSpPr>
          <p:cNvPr id="4" name="Footer Placeholder 3">
            <a:extLst>
              <a:ext uri="{FF2B5EF4-FFF2-40B4-BE49-F238E27FC236}">
                <a16:creationId xmlns:a16="http://schemas.microsoft.com/office/drawing/2014/main" id="{0A4506D4-8FF0-4220-BF96-16BFC2C75D8B}"/>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5" name="Slide Number Placeholder 4">
            <a:extLst>
              <a:ext uri="{FF2B5EF4-FFF2-40B4-BE49-F238E27FC236}">
                <a16:creationId xmlns:a16="http://schemas.microsoft.com/office/drawing/2014/main" id="{7A8042DE-0B7A-4515-BEB4-E797A99B087C}"/>
              </a:ext>
            </a:extLst>
          </p:cNvPr>
          <p:cNvSpPr>
            <a:spLocks noGrp="1"/>
          </p:cNvSpPr>
          <p:nvPr>
            <p:ph type="sldNum" sz="quarter" idx="12"/>
          </p:nvPr>
        </p:nvSpPr>
        <p:spPr/>
        <p:txBody>
          <a:bodyPr/>
          <a:lstStyle/>
          <a:p>
            <a:fld id="{EBE3AD81-3AD4-9C46-856E-C08CF1183C60}" type="slidenum">
              <a:rPr lang="en-US" smtClean="0"/>
              <a:pPr/>
              <a:t>14</a:t>
            </a:fld>
            <a:endParaRPr lang="en-US" dirty="0"/>
          </a:p>
        </p:txBody>
      </p:sp>
    </p:spTree>
    <p:extLst>
      <p:ext uri="{BB962C8B-B14F-4D97-AF65-F5344CB8AC3E}">
        <p14:creationId xmlns:p14="http://schemas.microsoft.com/office/powerpoint/2010/main" val="3714261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0A34-26A3-4856-89B5-F79987536EA4}"/>
              </a:ext>
            </a:extLst>
          </p:cNvPr>
          <p:cNvSpPr>
            <a:spLocks noGrp="1"/>
          </p:cNvSpPr>
          <p:nvPr>
            <p:ph type="title"/>
          </p:nvPr>
        </p:nvSpPr>
        <p:spPr/>
        <p:txBody>
          <a:bodyPr/>
          <a:lstStyle/>
          <a:p>
            <a:r>
              <a:rPr lang="en-US" dirty="0"/>
              <a:t>Adjusting Entries for Deferrals</a:t>
            </a:r>
          </a:p>
        </p:txBody>
      </p:sp>
      <p:sp>
        <p:nvSpPr>
          <p:cNvPr id="3" name="Content Placeholder 2">
            <a:extLst>
              <a:ext uri="{FF2B5EF4-FFF2-40B4-BE49-F238E27FC236}">
                <a16:creationId xmlns:a16="http://schemas.microsoft.com/office/drawing/2014/main" id="{F0D91DF7-FF56-460C-95AD-8F52636E6208}"/>
              </a:ext>
            </a:extLst>
          </p:cNvPr>
          <p:cNvSpPr>
            <a:spLocks noGrp="1"/>
          </p:cNvSpPr>
          <p:nvPr>
            <p:ph sz="quarter" idx="13"/>
          </p:nvPr>
        </p:nvSpPr>
        <p:spPr/>
        <p:txBody>
          <a:bodyPr/>
          <a:lstStyle/>
          <a:p>
            <a:r>
              <a:rPr lang="en-US" b="1" dirty="0">
                <a:solidFill>
                  <a:srgbClr val="F89387"/>
                </a:solidFill>
              </a:rPr>
              <a:t>1 Prepaid expenses</a:t>
            </a:r>
          </a:p>
          <a:p>
            <a:pPr lvl="1"/>
            <a:r>
              <a:rPr lang="en-US" dirty="0"/>
              <a:t>Prepaid expenses are costs that expire either with the passage of time (e.g., rent and insurance) or through use (e.g., supplies)</a:t>
            </a:r>
          </a:p>
          <a:p>
            <a:pPr lvl="1"/>
            <a:r>
              <a:rPr lang="en-US" dirty="0"/>
              <a:t>An adjusting entry for prepaid expenses results in an increase (a debit) to an expense account and a decrease (a credit) to an asset account</a:t>
            </a:r>
          </a:p>
          <a:p>
            <a:pPr lvl="1"/>
            <a:endParaRPr lang="en-US" dirty="0"/>
          </a:p>
          <a:p>
            <a:pPr lvl="1"/>
            <a:endParaRPr lang="en-US" dirty="0"/>
          </a:p>
          <a:p>
            <a:pPr lvl="1"/>
            <a:endParaRPr lang="en-US" dirty="0"/>
          </a:p>
          <a:p>
            <a:pPr lvl="1"/>
            <a:endParaRPr lang="en-US" dirty="0"/>
          </a:p>
          <a:p>
            <a:pPr lvl="1"/>
            <a:r>
              <a:rPr lang="en-US" dirty="0"/>
              <a:t>If there is no timing difference, then no need to record an adjusting entry</a:t>
            </a:r>
          </a:p>
          <a:p>
            <a:endParaRPr lang="en-US" dirty="0"/>
          </a:p>
        </p:txBody>
      </p:sp>
      <p:sp>
        <p:nvSpPr>
          <p:cNvPr id="5" name="TextBox 4">
            <a:extLst>
              <a:ext uri="{FF2B5EF4-FFF2-40B4-BE49-F238E27FC236}">
                <a16:creationId xmlns:a16="http://schemas.microsoft.com/office/drawing/2014/main" id="{DD10CC0B-7776-4B34-993F-8D9760C1987E}"/>
              </a:ext>
            </a:extLst>
          </p:cNvPr>
          <p:cNvSpPr txBox="1"/>
          <p:nvPr/>
        </p:nvSpPr>
        <p:spPr>
          <a:xfrm>
            <a:off x="14548286" y="6290466"/>
            <a:ext cx="4738684" cy="769441"/>
          </a:xfrm>
          <a:prstGeom prst="rect">
            <a:avLst/>
          </a:prstGeom>
          <a:noFill/>
        </p:spPr>
        <p:txBody>
          <a:bodyPr wrap="square">
            <a:spAutoFit/>
          </a:bodyPr>
          <a:lstStyle/>
          <a:p>
            <a:r>
              <a:rPr lang="en-US" sz="4400" b="1" dirty="0">
                <a:solidFill>
                  <a:srgbClr val="F89387"/>
                </a:solidFill>
              </a:rPr>
              <a:t>Expense</a:t>
            </a:r>
            <a:r>
              <a:rPr lang="en-US" sz="4400" dirty="0">
                <a:solidFill>
                  <a:schemeClr val="tx2"/>
                </a:solidFill>
              </a:rPr>
              <a:t> recognized</a:t>
            </a:r>
          </a:p>
        </p:txBody>
      </p:sp>
      <p:sp>
        <p:nvSpPr>
          <p:cNvPr id="7" name="TextBox 6">
            <a:extLst>
              <a:ext uri="{FF2B5EF4-FFF2-40B4-BE49-F238E27FC236}">
                <a16:creationId xmlns:a16="http://schemas.microsoft.com/office/drawing/2014/main" id="{7E62A2F5-A981-4185-AD62-4532F11AD1E7}"/>
              </a:ext>
            </a:extLst>
          </p:cNvPr>
          <p:cNvSpPr txBox="1"/>
          <p:nvPr/>
        </p:nvSpPr>
        <p:spPr>
          <a:xfrm>
            <a:off x="3926317" y="6290466"/>
            <a:ext cx="5199338"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paid in advance</a:t>
            </a:r>
          </a:p>
        </p:txBody>
      </p:sp>
      <p:sp>
        <p:nvSpPr>
          <p:cNvPr id="9" name="Arrow: Right 8">
            <a:extLst>
              <a:ext uri="{FF2B5EF4-FFF2-40B4-BE49-F238E27FC236}">
                <a16:creationId xmlns:a16="http://schemas.microsoft.com/office/drawing/2014/main" id="{D3944FFC-CC6F-44E7-ABE1-832B4AC9226D}"/>
              </a:ext>
            </a:extLst>
          </p:cNvPr>
          <p:cNvSpPr/>
          <p:nvPr/>
        </p:nvSpPr>
        <p:spPr>
          <a:xfrm>
            <a:off x="9125656" y="6493258"/>
            <a:ext cx="5490230" cy="363856"/>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Fast Time Logo, Stop Watch Symbol, Time Period Concept, Working.. Royalty  Free Cliparts, Vectors, And Stock Illustration. Image 128586641.">
            <a:extLst>
              <a:ext uri="{FF2B5EF4-FFF2-40B4-BE49-F238E27FC236}">
                <a16:creationId xmlns:a16="http://schemas.microsoft.com/office/drawing/2014/main" id="{B778B4F8-0B81-46A7-9A7B-9B2E555F706D}"/>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11429567" y="6139949"/>
            <a:ext cx="814807" cy="91957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54E19691-22A1-451D-B931-AFAD2F743C7F}"/>
              </a:ext>
            </a:extLst>
          </p:cNvPr>
          <p:cNvSpPr/>
          <p:nvPr/>
        </p:nvSpPr>
        <p:spPr>
          <a:xfrm>
            <a:off x="4484915" y="7332884"/>
            <a:ext cx="5199338" cy="1586551"/>
          </a:xfrm>
          <a:prstGeom prst="roundRect">
            <a:avLst/>
          </a:prstGeom>
          <a:ln w="76200"/>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altLang="zh-CN" sz="4400" dirty="0">
                <a:solidFill>
                  <a:schemeClr val="tx2"/>
                </a:solidFill>
              </a:rPr>
              <a:t>Assets</a:t>
            </a:r>
            <a:endParaRPr lang="en-US" sz="4400" dirty="0">
              <a:solidFill>
                <a:schemeClr val="tx2"/>
              </a:solidFill>
            </a:endParaRPr>
          </a:p>
          <a:p>
            <a:r>
              <a:rPr lang="en-US" sz="4400" dirty="0">
                <a:solidFill>
                  <a:schemeClr val="tx2"/>
                </a:solidFill>
              </a:rPr>
              <a:t>      Cr. </a:t>
            </a:r>
            <a:r>
              <a:rPr lang="en-US" sz="4400" b="1" dirty="0">
                <a:solidFill>
                  <a:srgbClr val="E0A71A"/>
                </a:solidFill>
              </a:rPr>
              <a:t>Cash</a:t>
            </a:r>
          </a:p>
        </p:txBody>
      </p:sp>
      <p:sp>
        <p:nvSpPr>
          <p:cNvPr id="13" name="Rectangle: Rounded Corners 12">
            <a:extLst>
              <a:ext uri="{FF2B5EF4-FFF2-40B4-BE49-F238E27FC236}">
                <a16:creationId xmlns:a16="http://schemas.microsoft.com/office/drawing/2014/main" id="{8E0E7EAA-36FB-461F-B64D-53EE5B63DAC4}"/>
              </a:ext>
            </a:extLst>
          </p:cNvPr>
          <p:cNvSpPr/>
          <p:nvPr/>
        </p:nvSpPr>
        <p:spPr>
          <a:xfrm>
            <a:off x="14052285" y="7332884"/>
            <a:ext cx="7315800" cy="1586551"/>
          </a:xfrm>
          <a:prstGeom prst="roundRect">
            <a:avLst/>
          </a:prstGeom>
          <a:ln w="76200"/>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sz="4400" b="1" dirty="0">
                <a:solidFill>
                  <a:srgbClr val="F89387"/>
                </a:solidFill>
              </a:rPr>
              <a:t>Expense</a:t>
            </a:r>
          </a:p>
          <a:p>
            <a:r>
              <a:rPr lang="en-US" sz="4400" dirty="0">
                <a:solidFill>
                  <a:schemeClr val="tx2"/>
                </a:solidFill>
              </a:rPr>
              <a:t>      Cr. Assets or Contra assets</a:t>
            </a:r>
          </a:p>
        </p:txBody>
      </p:sp>
      <p:sp>
        <p:nvSpPr>
          <p:cNvPr id="14" name="TextBox 13">
            <a:extLst>
              <a:ext uri="{FF2B5EF4-FFF2-40B4-BE49-F238E27FC236}">
                <a16:creationId xmlns:a16="http://schemas.microsoft.com/office/drawing/2014/main" id="{314DE5E4-5EA6-4F87-8D18-C15FBBFC34CD}"/>
              </a:ext>
            </a:extLst>
          </p:cNvPr>
          <p:cNvSpPr txBox="1"/>
          <p:nvPr/>
        </p:nvSpPr>
        <p:spPr>
          <a:xfrm>
            <a:off x="2765174" y="10144064"/>
            <a:ext cx="7714140"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paid and </a:t>
            </a:r>
            <a:r>
              <a:rPr lang="en-US" sz="4400" b="1" dirty="0">
                <a:solidFill>
                  <a:srgbClr val="F89387"/>
                </a:solidFill>
              </a:rPr>
              <a:t>Expense</a:t>
            </a:r>
            <a:r>
              <a:rPr lang="en-US" sz="4400" dirty="0">
                <a:solidFill>
                  <a:schemeClr val="tx2"/>
                </a:solidFill>
              </a:rPr>
              <a:t> recognized</a:t>
            </a:r>
          </a:p>
        </p:txBody>
      </p:sp>
      <p:sp>
        <p:nvSpPr>
          <p:cNvPr id="16" name="Rectangle: Rounded Corners 15">
            <a:extLst>
              <a:ext uri="{FF2B5EF4-FFF2-40B4-BE49-F238E27FC236}">
                <a16:creationId xmlns:a16="http://schemas.microsoft.com/office/drawing/2014/main" id="{9A33BDB0-D860-42E8-9BD9-E55CC6BF04AE}"/>
              </a:ext>
            </a:extLst>
          </p:cNvPr>
          <p:cNvSpPr/>
          <p:nvPr/>
        </p:nvSpPr>
        <p:spPr>
          <a:xfrm>
            <a:off x="4484915" y="10938950"/>
            <a:ext cx="5199338" cy="1586551"/>
          </a:xfrm>
          <a:prstGeom prst="roundRect">
            <a:avLst/>
          </a:prstGeom>
          <a:ln w="76200"/>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sz="4400" b="1" dirty="0">
                <a:solidFill>
                  <a:srgbClr val="F89387"/>
                </a:solidFill>
              </a:rPr>
              <a:t>Expense</a:t>
            </a:r>
          </a:p>
          <a:p>
            <a:r>
              <a:rPr lang="en-US" sz="4400" dirty="0">
                <a:solidFill>
                  <a:schemeClr val="tx2"/>
                </a:solidFill>
              </a:rPr>
              <a:t>      Cr. </a:t>
            </a:r>
            <a:r>
              <a:rPr lang="en-US" sz="4400" b="1" dirty="0">
                <a:solidFill>
                  <a:srgbClr val="E0A71A"/>
                </a:solidFill>
              </a:rPr>
              <a:t>Cash</a:t>
            </a:r>
          </a:p>
        </p:txBody>
      </p:sp>
      <p:sp>
        <p:nvSpPr>
          <p:cNvPr id="17" name="TextBox 16">
            <a:extLst>
              <a:ext uri="{FF2B5EF4-FFF2-40B4-BE49-F238E27FC236}">
                <a16:creationId xmlns:a16="http://schemas.microsoft.com/office/drawing/2014/main" id="{4549B514-7E42-4622-B179-9B494EE0563E}"/>
              </a:ext>
            </a:extLst>
          </p:cNvPr>
          <p:cNvSpPr txBox="1"/>
          <p:nvPr/>
        </p:nvSpPr>
        <p:spPr>
          <a:xfrm>
            <a:off x="13060558" y="11290315"/>
            <a:ext cx="7714140" cy="769441"/>
          </a:xfrm>
          <a:prstGeom prst="rect">
            <a:avLst/>
          </a:prstGeom>
          <a:noFill/>
        </p:spPr>
        <p:txBody>
          <a:bodyPr wrap="square">
            <a:spAutoFit/>
          </a:bodyPr>
          <a:lstStyle/>
          <a:p>
            <a:pPr algn="ctr"/>
            <a:r>
              <a:rPr lang="en-US" sz="4400" dirty="0">
                <a:solidFill>
                  <a:schemeClr val="tx2"/>
                </a:solidFill>
              </a:rPr>
              <a:t>No adjusting entry</a:t>
            </a:r>
          </a:p>
        </p:txBody>
      </p:sp>
      <p:sp>
        <p:nvSpPr>
          <p:cNvPr id="4" name="Footer Placeholder 3">
            <a:extLst>
              <a:ext uri="{FF2B5EF4-FFF2-40B4-BE49-F238E27FC236}">
                <a16:creationId xmlns:a16="http://schemas.microsoft.com/office/drawing/2014/main" id="{6421EFA0-99B9-407B-8C3E-A9B21FEE8B43}"/>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88B8969E-46DB-462E-BCBD-95E0DEAAEB49}"/>
              </a:ext>
            </a:extLst>
          </p:cNvPr>
          <p:cNvSpPr>
            <a:spLocks noGrp="1"/>
          </p:cNvSpPr>
          <p:nvPr>
            <p:ph type="sldNum" sz="quarter" idx="12"/>
          </p:nvPr>
        </p:nvSpPr>
        <p:spPr/>
        <p:txBody>
          <a:bodyPr/>
          <a:lstStyle/>
          <a:p>
            <a:fld id="{EBE3AD81-3AD4-9C46-856E-C08CF1183C60}" type="slidenum">
              <a:rPr lang="en-US" smtClean="0"/>
              <a:pPr/>
              <a:t>15</a:t>
            </a:fld>
            <a:endParaRPr lang="en-US" dirty="0"/>
          </a:p>
        </p:txBody>
      </p:sp>
    </p:spTree>
    <p:extLst>
      <p:ext uri="{BB962C8B-B14F-4D97-AF65-F5344CB8AC3E}">
        <p14:creationId xmlns:p14="http://schemas.microsoft.com/office/powerpoint/2010/main" val="2885080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0A34-26A3-4856-89B5-F79987536EA4}"/>
              </a:ext>
            </a:extLst>
          </p:cNvPr>
          <p:cNvSpPr>
            <a:spLocks noGrp="1"/>
          </p:cNvSpPr>
          <p:nvPr>
            <p:ph type="title"/>
          </p:nvPr>
        </p:nvSpPr>
        <p:spPr/>
        <p:txBody>
          <a:bodyPr/>
          <a:lstStyle/>
          <a:p>
            <a:r>
              <a:rPr lang="en-US" dirty="0"/>
              <a:t>Adjusting Entries for Deferrals (cont’d)</a:t>
            </a:r>
          </a:p>
        </p:txBody>
      </p:sp>
      <p:sp>
        <p:nvSpPr>
          <p:cNvPr id="3" name="Content Placeholder 2">
            <a:extLst>
              <a:ext uri="{FF2B5EF4-FFF2-40B4-BE49-F238E27FC236}">
                <a16:creationId xmlns:a16="http://schemas.microsoft.com/office/drawing/2014/main" id="{F0D91DF7-FF56-460C-95AD-8F52636E6208}"/>
              </a:ext>
            </a:extLst>
          </p:cNvPr>
          <p:cNvSpPr>
            <a:spLocks noGrp="1"/>
          </p:cNvSpPr>
          <p:nvPr>
            <p:ph sz="quarter" idx="13"/>
          </p:nvPr>
        </p:nvSpPr>
        <p:spPr/>
        <p:txBody>
          <a:bodyPr/>
          <a:lstStyle/>
          <a:p>
            <a:r>
              <a:rPr lang="en-US" b="1" dirty="0">
                <a:solidFill>
                  <a:srgbClr val="F89387"/>
                </a:solidFill>
              </a:rPr>
              <a:t>1 Prepaid expenses </a:t>
            </a:r>
            <a:r>
              <a:rPr lang="en-US" dirty="0"/>
              <a:t>– Adjustment for supplies</a:t>
            </a:r>
          </a:p>
        </p:txBody>
      </p:sp>
      <p:sp>
        <p:nvSpPr>
          <p:cNvPr id="4" name="Rectangle: Rounded Corners 3">
            <a:extLst>
              <a:ext uri="{FF2B5EF4-FFF2-40B4-BE49-F238E27FC236}">
                <a16:creationId xmlns:a16="http://schemas.microsoft.com/office/drawing/2014/main" id="{BD5480A3-47C5-42CE-8171-D97F04DF2091}"/>
              </a:ext>
            </a:extLst>
          </p:cNvPr>
          <p:cNvSpPr/>
          <p:nvPr/>
        </p:nvSpPr>
        <p:spPr>
          <a:xfrm>
            <a:off x="7628021" y="3633537"/>
            <a:ext cx="15759029" cy="8729915"/>
          </a:xfrm>
          <a:prstGeom prst="roundRect">
            <a:avLst>
              <a:gd name="adj" fmla="val 5779"/>
            </a:avLst>
          </a:prstGeom>
          <a:solidFill>
            <a:schemeClr val="bg1"/>
          </a:solidFill>
          <a:ln w="7620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r>
              <a:rPr lang="en-US" sz="5400" dirty="0">
                <a:solidFill>
                  <a:sysClr val="windowText" lastClr="000000"/>
                </a:solidFill>
              </a:rPr>
              <a:t>Recall from Chapter 2 that </a:t>
            </a:r>
            <a:r>
              <a:rPr lang="en-US" sz="5400" dirty="0" err="1">
                <a:solidFill>
                  <a:sysClr val="windowText" lastClr="000000"/>
                </a:solidFill>
              </a:rPr>
              <a:t>Yazici</a:t>
            </a:r>
            <a:r>
              <a:rPr lang="en-US" sz="5400" dirty="0">
                <a:solidFill>
                  <a:sysClr val="windowText" lastClr="000000"/>
                </a:solidFill>
              </a:rPr>
              <a:t> Advertising purchased supplies costing 2,500 on October 5. </a:t>
            </a:r>
            <a:r>
              <a:rPr lang="en-US" sz="5400" dirty="0" err="1">
                <a:solidFill>
                  <a:sysClr val="windowText" lastClr="000000"/>
                </a:solidFill>
              </a:rPr>
              <a:t>Yazici</a:t>
            </a:r>
            <a:r>
              <a:rPr lang="en-US" sz="5400" dirty="0">
                <a:solidFill>
                  <a:sysClr val="windowText" lastClr="000000"/>
                </a:solidFill>
              </a:rPr>
              <a:t> recorded the purchase by increasing (debiting) the asset Supplies. This account shows a balance of 2,500 in the October 31 trial balance. An inventory count at the close of business on October 31 reveals that 1,000 of supplies are still on hand. Thus, the cost of supplies used is 1,500 ( 2,500 – 1,000). This use of supplies decreases an asset, Supplies. It also decreases equity by increasing an expense account, Supplies Expense.</a:t>
            </a:r>
          </a:p>
        </p:txBody>
      </p:sp>
      <p:pic>
        <p:nvPicPr>
          <p:cNvPr id="5" name="Picture 4">
            <a:extLst>
              <a:ext uri="{FF2B5EF4-FFF2-40B4-BE49-F238E27FC236}">
                <a16:creationId xmlns:a16="http://schemas.microsoft.com/office/drawing/2014/main" id="{4538CDFC-2A56-4E19-ADA2-445EC3092E0A}"/>
              </a:ext>
            </a:extLst>
          </p:cNvPr>
          <p:cNvPicPr>
            <a:picLocks noChangeAspect="1"/>
          </p:cNvPicPr>
          <p:nvPr/>
        </p:nvPicPr>
        <p:blipFill>
          <a:blip r:embed="rId3"/>
          <a:stretch>
            <a:fillRect/>
          </a:stretch>
        </p:blipFill>
        <p:spPr>
          <a:xfrm>
            <a:off x="1587235" y="3488616"/>
            <a:ext cx="5139563" cy="9019755"/>
          </a:xfrm>
          <a:prstGeom prst="rect">
            <a:avLst/>
          </a:prstGeom>
        </p:spPr>
      </p:pic>
      <p:sp>
        <p:nvSpPr>
          <p:cNvPr id="6" name="Footer Placeholder 5">
            <a:extLst>
              <a:ext uri="{FF2B5EF4-FFF2-40B4-BE49-F238E27FC236}">
                <a16:creationId xmlns:a16="http://schemas.microsoft.com/office/drawing/2014/main" id="{0477E76B-64D7-49A2-9D35-246AD28E6D1E}"/>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7" name="Slide Number Placeholder 6">
            <a:extLst>
              <a:ext uri="{FF2B5EF4-FFF2-40B4-BE49-F238E27FC236}">
                <a16:creationId xmlns:a16="http://schemas.microsoft.com/office/drawing/2014/main" id="{3BA612CF-8EA4-4196-95A5-977029D97BA9}"/>
              </a:ext>
            </a:extLst>
          </p:cNvPr>
          <p:cNvSpPr>
            <a:spLocks noGrp="1"/>
          </p:cNvSpPr>
          <p:nvPr>
            <p:ph type="sldNum" sz="quarter" idx="12"/>
          </p:nvPr>
        </p:nvSpPr>
        <p:spPr/>
        <p:txBody>
          <a:bodyPr/>
          <a:lstStyle/>
          <a:p>
            <a:fld id="{EBE3AD81-3AD4-9C46-856E-C08CF1183C60}" type="slidenum">
              <a:rPr lang="en-US" smtClean="0"/>
              <a:pPr/>
              <a:t>16</a:t>
            </a:fld>
            <a:endParaRPr lang="en-US" dirty="0"/>
          </a:p>
        </p:txBody>
      </p:sp>
    </p:spTree>
    <p:extLst>
      <p:ext uri="{BB962C8B-B14F-4D97-AF65-F5344CB8AC3E}">
        <p14:creationId xmlns:p14="http://schemas.microsoft.com/office/powerpoint/2010/main" val="3584462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0A34-26A3-4856-89B5-F79987536EA4}"/>
              </a:ext>
            </a:extLst>
          </p:cNvPr>
          <p:cNvSpPr>
            <a:spLocks noGrp="1"/>
          </p:cNvSpPr>
          <p:nvPr>
            <p:ph type="title"/>
          </p:nvPr>
        </p:nvSpPr>
        <p:spPr/>
        <p:txBody>
          <a:bodyPr/>
          <a:lstStyle/>
          <a:p>
            <a:r>
              <a:rPr lang="en-US" dirty="0"/>
              <a:t>Adjusting Entries for Deferrals (cont’d)</a:t>
            </a:r>
          </a:p>
        </p:txBody>
      </p:sp>
      <p:sp>
        <p:nvSpPr>
          <p:cNvPr id="3" name="Content Placeholder 2">
            <a:extLst>
              <a:ext uri="{FF2B5EF4-FFF2-40B4-BE49-F238E27FC236}">
                <a16:creationId xmlns:a16="http://schemas.microsoft.com/office/drawing/2014/main" id="{F0D91DF7-FF56-460C-95AD-8F52636E6208}"/>
              </a:ext>
            </a:extLst>
          </p:cNvPr>
          <p:cNvSpPr>
            <a:spLocks noGrp="1"/>
          </p:cNvSpPr>
          <p:nvPr>
            <p:ph sz="quarter" idx="13"/>
          </p:nvPr>
        </p:nvSpPr>
        <p:spPr/>
        <p:txBody>
          <a:bodyPr/>
          <a:lstStyle/>
          <a:p>
            <a:r>
              <a:rPr lang="en-US" b="1" dirty="0">
                <a:solidFill>
                  <a:srgbClr val="F89387"/>
                </a:solidFill>
              </a:rPr>
              <a:t>1 Prepaid expenses </a:t>
            </a:r>
            <a:r>
              <a:rPr lang="en-US" dirty="0"/>
              <a:t>– Adjustment for supplies</a:t>
            </a:r>
          </a:p>
          <a:p>
            <a:endParaRPr lang="en-US" dirty="0"/>
          </a:p>
        </p:txBody>
      </p:sp>
      <p:pic>
        <p:nvPicPr>
          <p:cNvPr id="6" name="Picture 5">
            <a:extLst>
              <a:ext uri="{FF2B5EF4-FFF2-40B4-BE49-F238E27FC236}">
                <a16:creationId xmlns:a16="http://schemas.microsoft.com/office/drawing/2014/main" id="{9851D633-E006-4602-98CA-939AA0A62097}"/>
              </a:ext>
            </a:extLst>
          </p:cNvPr>
          <p:cNvPicPr>
            <a:picLocks noChangeAspect="1"/>
          </p:cNvPicPr>
          <p:nvPr/>
        </p:nvPicPr>
        <p:blipFill>
          <a:blip r:embed="rId3"/>
          <a:stretch>
            <a:fillRect/>
          </a:stretch>
        </p:blipFill>
        <p:spPr>
          <a:xfrm>
            <a:off x="7111999" y="3211025"/>
            <a:ext cx="16455753" cy="9345575"/>
          </a:xfrm>
          <a:prstGeom prst="rect">
            <a:avLst/>
          </a:prstGeom>
        </p:spPr>
      </p:pic>
      <p:pic>
        <p:nvPicPr>
          <p:cNvPr id="4" name="Picture 3">
            <a:extLst>
              <a:ext uri="{FF2B5EF4-FFF2-40B4-BE49-F238E27FC236}">
                <a16:creationId xmlns:a16="http://schemas.microsoft.com/office/drawing/2014/main" id="{128493F7-EE47-4A8D-BF4D-2F00189634AA}"/>
              </a:ext>
            </a:extLst>
          </p:cNvPr>
          <p:cNvPicPr>
            <a:picLocks noChangeAspect="1"/>
          </p:cNvPicPr>
          <p:nvPr/>
        </p:nvPicPr>
        <p:blipFill>
          <a:blip r:embed="rId4"/>
          <a:stretch>
            <a:fillRect/>
          </a:stretch>
        </p:blipFill>
        <p:spPr>
          <a:xfrm>
            <a:off x="1587235" y="3488616"/>
            <a:ext cx="5139563" cy="9019755"/>
          </a:xfrm>
          <a:prstGeom prst="rect">
            <a:avLst/>
          </a:prstGeom>
        </p:spPr>
      </p:pic>
      <p:sp>
        <p:nvSpPr>
          <p:cNvPr id="5" name="Footer Placeholder 4">
            <a:extLst>
              <a:ext uri="{FF2B5EF4-FFF2-40B4-BE49-F238E27FC236}">
                <a16:creationId xmlns:a16="http://schemas.microsoft.com/office/drawing/2014/main" id="{B83774EA-5A1B-4117-8ADA-52CB95B5C48C}"/>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7" name="Slide Number Placeholder 6">
            <a:extLst>
              <a:ext uri="{FF2B5EF4-FFF2-40B4-BE49-F238E27FC236}">
                <a16:creationId xmlns:a16="http://schemas.microsoft.com/office/drawing/2014/main" id="{FF9D62CB-2141-4C24-891D-E0DC9B1DED9C}"/>
              </a:ext>
            </a:extLst>
          </p:cNvPr>
          <p:cNvSpPr>
            <a:spLocks noGrp="1"/>
          </p:cNvSpPr>
          <p:nvPr>
            <p:ph type="sldNum" sz="quarter" idx="12"/>
          </p:nvPr>
        </p:nvSpPr>
        <p:spPr/>
        <p:txBody>
          <a:bodyPr/>
          <a:lstStyle/>
          <a:p>
            <a:fld id="{EBE3AD81-3AD4-9C46-856E-C08CF1183C60}" type="slidenum">
              <a:rPr lang="en-US" smtClean="0"/>
              <a:pPr/>
              <a:t>17</a:t>
            </a:fld>
            <a:endParaRPr lang="en-US" dirty="0"/>
          </a:p>
        </p:txBody>
      </p:sp>
      <p:sp>
        <p:nvSpPr>
          <p:cNvPr id="11" name="Rectangle 10">
            <a:extLst>
              <a:ext uri="{FF2B5EF4-FFF2-40B4-BE49-F238E27FC236}">
                <a16:creationId xmlns:a16="http://schemas.microsoft.com/office/drawing/2014/main" id="{89D82FE8-2964-4FF5-981A-99FE11C05D56}"/>
              </a:ext>
            </a:extLst>
          </p:cNvPr>
          <p:cNvSpPr/>
          <p:nvPr/>
        </p:nvSpPr>
        <p:spPr>
          <a:xfrm>
            <a:off x="14683240" y="11376775"/>
            <a:ext cx="1828348" cy="372361"/>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5E1CBF-ED1C-4C8F-8B9C-07B7649E8A6C}"/>
              </a:ext>
            </a:extLst>
          </p:cNvPr>
          <p:cNvSpPr/>
          <p:nvPr/>
        </p:nvSpPr>
        <p:spPr>
          <a:xfrm>
            <a:off x="13039831" y="8667544"/>
            <a:ext cx="4486169" cy="16834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7A4120-F0C9-4815-98EB-4DC1E2EED4B2}"/>
              </a:ext>
            </a:extLst>
          </p:cNvPr>
          <p:cNvSpPr/>
          <p:nvPr/>
        </p:nvSpPr>
        <p:spPr>
          <a:xfrm>
            <a:off x="18021265" y="8667544"/>
            <a:ext cx="654442"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F0FFC8-7EBD-4988-BDE7-4D99760F630E}"/>
              </a:ext>
            </a:extLst>
          </p:cNvPr>
          <p:cNvSpPr/>
          <p:nvPr/>
        </p:nvSpPr>
        <p:spPr>
          <a:xfrm>
            <a:off x="19170972" y="8693772"/>
            <a:ext cx="1084880"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7C441A2-9B8D-423C-9DBB-F0D85C295DC2}"/>
              </a:ext>
            </a:extLst>
          </p:cNvPr>
          <p:cNvSpPr/>
          <p:nvPr/>
        </p:nvSpPr>
        <p:spPr>
          <a:xfrm>
            <a:off x="20641053" y="8693772"/>
            <a:ext cx="1084880"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6F543C-9780-437E-8DA8-B84B84B4945B}"/>
              </a:ext>
            </a:extLst>
          </p:cNvPr>
          <p:cNvSpPr/>
          <p:nvPr/>
        </p:nvSpPr>
        <p:spPr>
          <a:xfrm>
            <a:off x="18195697" y="11376775"/>
            <a:ext cx="1828348" cy="372361"/>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134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0A34-26A3-4856-89B5-F79987536EA4}"/>
              </a:ext>
            </a:extLst>
          </p:cNvPr>
          <p:cNvSpPr>
            <a:spLocks noGrp="1"/>
          </p:cNvSpPr>
          <p:nvPr>
            <p:ph type="title"/>
          </p:nvPr>
        </p:nvSpPr>
        <p:spPr/>
        <p:txBody>
          <a:bodyPr/>
          <a:lstStyle/>
          <a:p>
            <a:r>
              <a:rPr lang="en-US" dirty="0"/>
              <a:t>Adjusting Entries for Deferrals (cont’d)</a:t>
            </a:r>
          </a:p>
        </p:txBody>
      </p:sp>
      <p:sp>
        <p:nvSpPr>
          <p:cNvPr id="3" name="Content Placeholder 2">
            <a:extLst>
              <a:ext uri="{FF2B5EF4-FFF2-40B4-BE49-F238E27FC236}">
                <a16:creationId xmlns:a16="http://schemas.microsoft.com/office/drawing/2014/main" id="{F0D91DF7-FF56-460C-95AD-8F52636E6208}"/>
              </a:ext>
            </a:extLst>
          </p:cNvPr>
          <p:cNvSpPr>
            <a:spLocks noGrp="1"/>
          </p:cNvSpPr>
          <p:nvPr>
            <p:ph sz="quarter" idx="13"/>
          </p:nvPr>
        </p:nvSpPr>
        <p:spPr/>
        <p:txBody>
          <a:bodyPr/>
          <a:lstStyle/>
          <a:p>
            <a:r>
              <a:rPr lang="en-US" b="1" dirty="0">
                <a:solidFill>
                  <a:srgbClr val="F89387"/>
                </a:solidFill>
              </a:rPr>
              <a:t>1 Prepaid expenses </a:t>
            </a:r>
            <a:r>
              <a:rPr lang="en-US" dirty="0"/>
              <a:t>– Adjustment for insurance</a:t>
            </a:r>
          </a:p>
        </p:txBody>
      </p:sp>
      <p:sp>
        <p:nvSpPr>
          <p:cNvPr id="5" name="Rectangle: Rounded Corners 4">
            <a:extLst>
              <a:ext uri="{FF2B5EF4-FFF2-40B4-BE49-F238E27FC236}">
                <a16:creationId xmlns:a16="http://schemas.microsoft.com/office/drawing/2014/main" id="{B025FA05-EE98-4062-85D5-892BBB366F8F}"/>
              </a:ext>
            </a:extLst>
          </p:cNvPr>
          <p:cNvSpPr/>
          <p:nvPr/>
        </p:nvSpPr>
        <p:spPr>
          <a:xfrm>
            <a:off x="7628021" y="3633537"/>
            <a:ext cx="15759029" cy="8729915"/>
          </a:xfrm>
          <a:prstGeom prst="roundRect">
            <a:avLst>
              <a:gd name="adj" fmla="val 5779"/>
            </a:avLst>
          </a:prstGeom>
          <a:solidFill>
            <a:schemeClr val="bg1"/>
          </a:solidFill>
          <a:ln w="7620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r>
              <a:rPr lang="en-US" sz="5400" dirty="0">
                <a:solidFill>
                  <a:sysClr val="windowText" lastClr="000000"/>
                </a:solidFill>
              </a:rPr>
              <a:t>On October 4, </a:t>
            </a:r>
            <a:r>
              <a:rPr lang="en-US" sz="5400" dirty="0" err="1">
                <a:solidFill>
                  <a:sysClr val="windowText" lastClr="000000"/>
                </a:solidFill>
              </a:rPr>
              <a:t>Yazici</a:t>
            </a:r>
            <a:r>
              <a:rPr lang="en-US" sz="5400" dirty="0">
                <a:solidFill>
                  <a:sysClr val="windowText" lastClr="000000"/>
                </a:solidFill>
              </a:rPr>
              <a:t> Advertising paid 600 for a one-year fire insurance policy. Coverage began on October 1. </a:t>
            </a:r>
            <a:r>
              <a:rPr lang="en-US" sz="5400" dirty="0" err="1">
                <a:solidFill>
                  <a:sysClr val="windowText" lastClr="000000"/>
                </a:solidFill>
              </a:rPr>
              <a:t>Yazici</a:t>
            </a:r>
            <a:r>
              <a:rPr lang="en-US" sz="5400" dirty="0">
                <a:solidFill>
                  <a:sysClr val="windowText" lastClr="000000"/>
                </a:solidFill>
              </a:rPr>
              <a:t> recorded the payment by increasing (debiting) Prepaid Insurance. This account shows a balance of 600 in the October 31 trial balance. Insurance of 50 ( 600 ÷ 12) expires each month. The expiration of prepaid insurance decreases an asset, Prepaid Insurance. It also decreases equity by increasing an expense account, Insurance Expense.</a:t>
            </a:r>
          </a:p>
        </p:txBody>
      </p:sp>
      <p:pic>
        <p:nvPicPr>
          <p:cNvPr id="7" name="Picture 6">
            <a:extLst>
              <a:ext uri="{FF2B5EF4-FFF2-40B4-BE49-F238E27FC236}">
                <a16:creationId xmlns:a16="http://schemas.microsoft.com/office/drawing/2014/main" id="{949A2B7C-2AC9-4E58-B3EC-572FE54BBE05}"/>
              </a:ext>
            </a:extLst>
          </p:cNvPr>
          <p:cNvPicPr>
            <a:picLocks noChangeAspect="1"/>
          </p:cNvPicPr>
          <p:nvPr/>
        </p:nvPicPr>
        <p:blipFill>
          <a:blip r:embed="rId3"/>
          <a:stretch>
            <a:fillRect/>
          </a:stretch>
        </p:blipFill>
        <p:spPr>
          <a:xfrm>
            <a:off x="2333217" y="3361279"/>
            <a:ext cx="4435356" cy="9234917"/>
          </a:xfrm>
          <a:prstGeom prst="rect">
            <a:avLst/>
          </a:prstGeom>
        </p:spPr>
      </p:pic>
      <p:sp>
        <p:nvSpPr>
          <p:cNvPr id="4" name="Footer Placeholder 3">
            <a:extLst>
              <a:ext uri="{FF2B5EF4-FFF2-40B4-BE49-F238E27FC236}">
                <a16:creationId xmlns:a16="http://schemas.microsoft.com/office/drawing/2014/main" id="{295EE784-7B6A-4663-95E6-ECA8BAF207D8}"/>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17943F90-DC95-43E7-874B-9830D5CC5DB6}"/>
              </a:ext>
            </a:extLst>
          </p:cNvPr>
          <p:cNvSpPr>
            <a:spLocks noGrp="1"/>
          </p:cNvSpPr>
          <p:nvPr>
            <p:ph type="sldNum" sz="quarter" idx="12"/>
          </p:nvPr>
        </p:nvSpPr>
        <p:spPr/>
        <p:txBody>
          <a:bodyPr/>
          <a:lstStyle/>
          <a:p>
            <a:fld id="{EBE3AD81-3AD4-9C46-856E-C08CF1183C60}" type="slidenum">
              <a:rPr lang="en-US" smtClean="0"/>
              <a:pPr/>
              <a:t>18</a:t>
            </a:fld>
            <a:endParaRPr lang="en-US" dirty="0"/>
          </a:p>
        </p:txBody>
      </p:sp>
    </p:spTree>
    <p:extLst>
      <p:ext uri="{BB962C8B-B14F-4D97-AF65-F5344CB8AC3E}">
        <p14:creationId xmlns:p14="http://schemas.microsoft.com/office/powerpoint/2010/main" val="3352549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0A34-26A3-4856-89B5-F79987536EA4}"/>
              </a:ext>
            </a:extLst>
          </p:cNvPr>
          <p:cNvSpPr>
            <a:spLocks noGrp="1"/>
          </p:cNvSpPr>
          <p:nvPr>
            <p:ph type="title"/>
          </p:nvPr>
        </p:nvSpPr>
        <p:spPr/>
        <p:txBody>
          <a:bodyPr/>
          <a:lstStyle/>
          <a:p>
            <a:r>
              <a:rPr lang="en-US" dirty="0"/>
              <a:t>Adjusting Entries for Deferrals (cont’d)</a:t>
            </a:r>
          </a:p>
        </p:txBody>
      </p:sp>
      <p:sp>
        <p:nvSpPr>
          <p:cNvPr id="3" name="Content Placeholder 2">
            <a:extLst>
              <a:ext uri="{FF2B5EF4-FFF2-40B4-BE49-F238E27FC236}">
                <a16:creationId xmlns:a16="http://schemas.microsoft.com/office/drawing/2014/main" id="{F0D91DF7-FF56-460C-95AD-8F52636E6208}"/>
              </a:ext>
            </a:extLst>
          </p:cNvPr>
          <p:cNvSpPr>
            <a:spLocks noGrp="1"/>
          </p:cNvSpPr>
          <p:nvPr>
            <p:ph sz="quarter" idx="13"/>
          </p:nvPr>
        </p:nvSpPr>
        <p:spPr/>
        <p:txBody>
          <a:bodyPr/>
          <a:lstStyle/>
          <a:p>
            <a:r>
              <a:rPr lang="en-US" b="1" dirty="0">
                <a:solidFill>
                  <a:srgbClr val="F89387"/>
                </a:solidFill>
              </a:rPr>
              <a:t>1 Prepaid expenses </a:t>
            </a:r>
            <a:r>
              <a:rPr lang="en-US" dirty="0"/>
              <a:t>– Adjustment for insurance</a:t>
            </a:r>
          </a:p>
        </p:txBody>
      </p:sp>
      <p:pic>
        <p:nvPicPr>
          <p:cNvPr id="5" name="Picture 4">
            <a:extLst>
              <a:ext uri="{FF2B5EF4-FFF2-40B4-BE49-F238E27FC236}">
                <a16:creationId xmlns:a16="http://schemas.microsoft.com/office/drawing/2014/main" id="{447303C5-FC60-411F-90E1-AF7E9C2B9156}"/>
              </a:ext>
            </a:extLst>
          </p:cNvPr>
          <p:cNvPicPr>
            <a:picLocks noChangeAspect="1"/>
          </p:cNvPicPr>
          <p:nvPr/>
        </p:nvPicPr>
        <p:blipFill>
          <a:blip r:embed="rId3"/>
          <a:stretch>
            <a:fillRect/>
          </a:stretch>
        </p:blipFill>
        <p:spPr>
          <a:xfrm>
            <a:off x="7483642" y="3265023"/>
            <a:ext cx="16287497" cy="9371406"/>
          </a:xfrm>
          <a:prstGeom prst="rect">
            <a:avLst/>
          </a:prstGeom>
        </p:spPr>
      </p:pic>
      <p:pic>
        <p:nvPicPr>
          <p:cNvPr id="7" name="Picture 6">
            <a:extLst>
              <a:ext uri="{FF2B5EF4-FFF2-40B4-BE49-F238E27FC236}">
                <a16:creationId xmlns:a16="http://schemas.microsoft.com/office/drawing/2014/main" id="{6D22935A-B190-4770-A059-EE09988C677D}"/>
              </a:ext>
            </a:extLst>
          </p:cNvPr>
          <p:cNvPicPr>
            <a:picLocks noChangeAspect="1"/>
          </p:cNvPicPr>
          <p:nvPr/>
        </p:nvPicPr>
        <p:blipFill>
          <a:blip r:embed="rId4"/>
          <a:stretch>
            <a:fillRect/>
          </a:stretch>
        </p:blipFill>
        <p:spPr>
          <a:xfrm>
            <a:off x="2333217" y="3361279"/>
            <a:ext cx="4435356" cy="9234917"/>
          </a:xfrm>
          <a:prstGeom prst="rect">
            <a:avLst/>
          </a:prstGeom>
        </p:spPr>
      </p:pic>
      <p:sp>
        <p:nvSpPr>
          <p:cNvPr id="4" name="Footer Placeholder 3">
            <a:extLst>
              <a:ext uri="{FF2B5EF4-FFF2-40B4-BE49-F238E27FC236}">
                <a16:creationId xmlns:a16="http://schemas.microsoft.com/office/drawing/2014/main" id="{4783AC9C-B0DC-4A6E-B7AD-1E8CA2D7A217}"/>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023E5ED4-4C7F-4E65-91D1-CAF4BBDF7645}"/>
              </a:ext>
            </a:extLst>
          </p:cNvPr>
          <p:cNvSpPr>
            <a:spLocks noGrp="1"/>
          </p:cNvSpPr>
          <p:nvPr>
            <p:ph type="sldNum" sz="quarter" idx="12"/>
          </p:nvPr>
        </p:nvSpPr>
        <p:spPr/>
        <p:txBody>
          <a:bodyPr/>
          <a:lstStyle/>
          <a:p>
            <a:fld id="{EBE3AD81-3AD4-9C46-856E-C08CF1183C60}" type="slidenum">
              <a:rPr lang="en-US" smtClean="0"/>
              <a:pPr/>
              <a:t>19</a:t>
            </a:fld>
            <a:endParaRPr lang="en-US" dirty="0"/>
          </a:p>
        </p:txBody>
      </p:sp>
      <p:sp>
        <p:nvSpPr>
          <p:cNvPr id="9" name="Rectangle 8">
            <a:extLst>
              <a:ext uri="{FF2B5EF4-FFF2-40B4-BE49-F238E27FC236}">
                <a16:creationId xmlns:a16="http://schemas.microsoft.com/office/drawing/2014/main" id="{332DDA9F-152D-479B-B2B9-840DA7AABA50}"/>
              </a:ext>
            </a:extLst>
          </p:cNvPr>
          <p:cNvSpPr/>
          <p:nvPr/>
        </p:nvSpPr>
        <p:spPr>
          <a:xfrm>
            <a:off x="14930890" y="11408525"/>
            <a:ext cx="1828348" cy="372361"/>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79C52A-87EF-4622-B42D-B2CB8304DFC1}"/>
              </a:ext>
            </a:extLst>
          </p:cNvPr>
          <p:cNvSpPr/>
          <p:nvPr/>
        </p:nvSpPr>
        <p:spPr>
          <a:xfrm>
            <a:off x="13149895" y="8710791"/>
            <a:ext cx="4750755" cy="16834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747F92-E2F2-498A-BD88-9F4BED8BA551}"/>
              </a:ext>
            </a:extLst>
          </p:cNvPr>
          <p:cNvSpPr/>
          <p:nvPr/>
        </p:nvSpPr>
        <p:spPr>
          <a:xfrm>
            <a:off x="18675707" y="8681722"/>
            <a:ext cx="654442"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FDD9C0D-7347-4EB8-8896-6BD089974566}"/>
              </a:ext>
            </a:extLst>
          </p:cNvPr>
          <p:cNvSpPr/>
          <p:nvPr/>
        </p:nvSpPr>
        <p:spPr>
          <a:xfrm>
            <a:off x="19825414" y="8707950"/>
            <a:ext cx="1084880"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D055C4-3BDB-449C-B60D-7803D3BB00F5}"/>
              </a:ext>
            </a:extLst>
          </p:cNvPr>
          <p:cNvSpPr/>
          <p:nvPr/>
        </p:nvSpPr>
        <p:spPr>
          <a:xfrm>
            <a:off x="21254913" y="8707950"/>
            <a:ext cx="1084880"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1C6138-42BC-4CFC-9A8F-8BFF6141A8D1}"/>
              </a:ext>
            </a:extLst>
          </p:cNvPr>
          <p:cNvSpPr/>
          <p:nvPr/>
        </p:nvSpPr>
        <p:spPr>
          <a:xfrm>
            <a:off x="18443347" y="11408525"/>
            <a:ext cx="1828348" cy="372361"/>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985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B7622-BFA6-4E51-93C8-8F4C87949927}"/>
              </a:ext>
            </a:extLst>
          </p:cNvPr>
          <p:cNvSpPr>
            <a:spLocks noGrp="1"/>
          </p:cNvSpPr>
          <p:nvPr>
            <p:ph type="title"/>
          </p:nvPr>
        </p:nvSpPr>
        <p:spPr/>
        <p:txBody>
          <a:bodyPr>
            <a:normAutofit/>
          </a:bodyPr>
          <a:lstStyle/>
          <a:p>
            <a:r>
              <a:rPr lang="en-US" dirty="0"/>
              <a:t>Review of Ch</a:t>
            </a:r>
            <a:r>
              <a:rPr lang="en-US" altLang="zh-CN" dirty="0"/>
              <a:t>2</a:t>
            </a:r>
            <a:endParaRPr lang="en-US" dirty="0"/>
          </a:p>
        </p:txBody>
      </p:sp>
      <p:sp>
        <p:nvSpPr>
          <p:cNvPr id="3" name="Footer Placeholder 2">
            <a:extLst>
              <a:ext uri="{FF2B5EF4-FFF2-40B4-BE49-F238E27FC236}">
                <a16:creationId xmlns:a16="http://schemas.microsoft.com/office/drawing/2014/main" id="{0F791EED-4040-4CB8-B83D-183FF62F2185}"/>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4" name="Slide Number Placeholder 3">
            <a:extLst>
              <a:ext uri="{FF2B5EF4-FFF2-40B4-BE49-F238E27FC236}">
                <a16:creationId xmlns:a16="http://schemas.microsoft.com/office/drawing/2014/main" id="{9F62AE09-D3CD-44A0-89C8-EC930705D8F8}"/>
              </a:ext>
            </a:extLst>
          </p:cNvPr>
          <p:cNvSpPr>
            <a:spLocks noGrp="1"/>
          </p:cNvSpPr>
          <p:nvPr>
            <p:ph type="sldNum" sz="quarter" idx="12"/>
          </p:nvPr>
        </p:nvSpPr>
        <p:spPr/>
        <p:txBody>
          <a:bodyPr/>
          <a:lstStyle/>
          <a:p>
            <a:fld id="{EBE3AD81-3AD4-9C46-856E-C08CF1183C60}" type="slidenum">
              <a:rPr lang="en-US" smtClean="0"/>
              <a:pPr/>
              <a:t>2</a:t>
            </a:fld>
            <a:endParaRPr lang="en-US" dirty="0"/>
          </a:p>
        </p:txBody>
      </p:sp>
      <p:pic>
        <p:nvPicPr>
          <p:cNvPr id="5" name="Picture 4">
            <a:extLst>
              <a:ext uri="{FF2B5EF4-FFF2-40B4-BE49-F238E27FC236}">
                <a16:creationId xmlns:a16="http://schemas.microsoft.com/office/drawing/2014/main" id="{CA0C676A-6FC8-4630-B6DE-1444A2DF0D9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t="448"/>
          <a:stretch/>
        </p:blipFill>
        <p:spPr>
          <a:xfrm>
            <a:off x="990600" y="2709345"/>
            <a:ext cx="5597128" cy="6303126"/>
          </a:xfrm>
          <a:prstGeom prst="rect">
            <a:avLst/>
          </a:prstGeom>
          <a:ln w="76200">
            <a:solidFill>
              <a:srgbClr val="D0BCAE"/>
            </a:solidFill>
          </a:ln>
        </p:spPr>
      </p:pic>
      <p:pic>
        <p:nvPicPr>
          <p:cNvPr id="6" name="Picture 5">
            <a:extLst>
              <a:ext uri="{FF2B5EF4-FFF2-40B4-BE49-F238E27FC236}">
                <a16:creationId xmlns:a16="http://schemas.microsoft.com/office/drawing/2014/main" id="{68AEE87D-97E5-40D5-9EB8-A29AC8BAE8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7180602" y="2709345"/>
            <a:ext cx="7539720" cy="6303126"/>
          </a:xfrm>
          <a:prstGeom prst="rect">
            <a:avLst/>
          </a:prstGeom>
          <a:ln w="76200">
            <a:solidFill>
              <a:srgbClr val="8FCFB6"/>
            </a:solidFill>
          </a:ln>
        </p:spPr>
      </p:pic>
      <p:pic>
        <p:nvPicPr>
          <p:cNvPr id="7" name="Picture 6">
            <a:extLst>
              <a:ext uri="{FF2B5EF4-FFF2-40B4-BE49-F238E27FC236}">
                <a16:creationId xmlns:a16="http://schemas.microsoft.com/office/drawing/2014/main" id="{C0938C67-A8A7-4D51-8E69-B8B8C7E98CA3}"/>
              </a:ext>
            </a:extLst>
          </p:cNvPr>
          <p:cNvPicPr>
            <a:picLocks noChangeAspect="1"/>
          </p:cNvPicPr>
          <p:nvPr/>
        </p:nvPicPr>
        <p:blipFill>
          <a:blip r:embed="rId7"/>
          <a:stretch>
            <a:fillRect/>
          </a:stretch>
        </p:blipFill>
        <p:spPr>
          <a:xfrm>
            <a:off x="13251052" y="6641179"/>
            <a:ext cx="10288722" cy="5995250"/>
          </a:xfrm>
          <a:prstGeom prst="rect">
            <a:avLst/>
          </a:prstGeom>
        </p:spPr>
      </p:pic>
      <p:sp>
        <p:nvSpPr>
          <p:cNvPr id="49" name="TextBox 48">
            <a:extLst>
              <a:ext uri="{FF2B5EF4-FFF2-40B4-BE49-F238E27FC236}">
                <a16:creationId xmlns:a16="http://schemas.microsoft.com/office/drawing/2014/main" id="{29AA2990-A6B1-4005-BDB7-DDE6B7459F7B}"/>
              </a:ext>
            </a:extLst>
          </p:cNvPr>
          <p:cNvSpPr txBox="1"/>
          <p:nvPr/>
        </p:nvSpPr>
        <p:spPr>
          <a:xfrm>
            <a:off x="2458247" y="1822509"/>
            <a:ext cx="2661833" cy="646331"/>
          </a:xfrm>
          <a:prstGeom prst="rect">
            <a:avLst/>
          </a:prstGeom>
          <a:noFill/>
        </p:spPr>
        <p:txBody>
          <a:bodyPr wrap="square">
            <a:spAutoFit/>
          </a:bodyPr>
          <a:lstStyle/>
          <a:p>
            <a:pPr algn="ctr"/>
            <a:r>
              <a:rPr lang="en-US" b="1" dirty="0">
                <a:solidFill>
                  <a:srgbClr val="775A0E"/>
                </a:solidFill>
              </a:rPr>
              <a:t>Journalizing</a:t>
            </a:r>
          </a:p>
        </p:txBody>
      </p:sp>
      <p:sp>
        <p:nvSpPr>
          <p:cNvPr id="50" name="TextBox 49">
            <a:extLst>
              <a:ext uri="{FF2B5EF4-FFF2-40B4-BE49-F238E27FC236}">
                <a16:creationId xmlns:a16="http://schemas.microsoft.com/office/drawing/2014/main" id="{7C2DD537-5820-40C6-B368-6ABE481EB850}"/>
              </a:ext>
            </a:extLst>
          </p:cNvPr>
          <p:cNvSpPr txBox="1"/>
          <p:nvPr/>
        </p:nvSpPr>
        <p:spPr>
          <a:xfrm>
            <a:off x="9619545" y="1822509"/>
            <a:ext cx="2661833" cy="646331"/>
          </a:xfrm>
          <a:prstGeom prst="rect">
            <a:avLst/>
          </a:prstGeom>
          <a:noFill/>
        </p:spPr>
        <p:txBody>
          <a:bodyPr wrap="square">
            <a:spAutoFit/>
          </a:bodyPr>
          <a:lstStyle/>
          <a:p>
            <a:pPr algn="ctr"/>
            <a:r>
              <a:rPr lang="en-US" b="1" dirty="0">
                <a:solidFill>
                  <a:srgbClr val="00B050"/>
                </a:solidFill>
              </a:rPr>
              <a:t>Posting</a:t>
            </a:r>
          </a:p>
        </p:txBody>
      </p:sp>
      <p:sp>
        <p:nvSpPr>
          <p:cNvPr id="51" name="TextBox 50">
            <a:extLst>
              <a:ext uri="{FF2B5EF4-FFF2-40B4-BE49-F238E27FC236}">
                <a16:creationId xmlns:a16="http://schemas.microsoft.com/office/drawing/2014/main" id="{5FCA878F-5144-4024-BC1A-9E824762DA00}"/>
              </a:ext>
            </a:extLst>
          </p:cNvPr>
          <p:cNvSpPr txBox="1"/>
          <p:nvPr/>
        </p:nvSpPr>
        <p:spPr>
          <a:xfrm>
            <a:off x="17064496" y="5842411"/>
            <a:ext cx="2661833" cy="646331"/>
          </a:xfrm>
          <a:prstGeom prst="rect">
            <a:avLst/>
          </a:prstGeom>
          <a:noFill/>
        </p:spPr>
        <p:txBody>
          <a:bodyPr wrap="square">
            <a:spAutoFit/>
          </a:bodyPr>
          <a:lstStyle/>
          <a:p>
            <a:pPr algn="ctr"/>
            <a:r>
              <a:rPr lang="en-US" b="1" dirty="0">
                <a:solidFill>
                  <a:srgbClr val="0C3F5D"/>
                </a:solidFill>
              </a:rPr>
              <a:t>Trial Balance</a:t>
            </a:r>
          </a:p>
        </p:txBody>
      </p:sp>
      <p:sp>
        <p:nvSpPr>
          <p:cNvPr id="9" name="Rectangle: Rounded Corners 8">
            <a:extLst>
              <a:ext uri="{FF2B5EF4-FFF2-40B4-BE49-F238E27FC236}">
                <a16:creationId xmlns:a16="http://schemas.microsoft.com/office/drawing/2014/main" id="{83E341A1-663F-4FCB-9BC8-2F89963A1050}"/>
              </a:ext>
            </a:extLst>
          </p:cNvPr>
          <p:cNvSpPr/>
          <p:nvPr/>
        </p:nvSpPr>
        <p:spPr>
          <a:xfrm>
            <a:off x="1220232" y="9552906"/>
            <a:ext cx="6758553" cy="2995693"/>
          </a:xfrm>
          <a:prstGeom prst="roundRect">
            <a:avLst>
              <a:gd name="adj" fmla="val 12215"/>
            </a:avLst>
          </a:prstGeom>
          <a:solidFill>
            <a:schemeClr val="accent2"/>
          </a:solidFill>
          <a:ln w="57150"/>
        </p:spPr>
        <p:style>
          <a:lnRef idx="2">
            <a:schemeClr val="accent2"/>
          </a:lnRef>
          <a:fillRef idx="1">
            <a:schemeClr val="lt1"/>
          </a:fillRef>
          <a:effectRef idx="0">
            <a:schemeClr val="accent2"/>
          </a:effectRef>
          <a:fontRef idx="minor">
            <a:schemeClr val="dk1"/>
          </a:fontRef>
        </p:style>
        <p:txBody>
          <a:bodyPr rtlCol="0" anchor="ctr"/>
          <a:lstStyle/>
          <a:p>
            <a:endParaRPr lang="en-US" dirty="0">
              <a:solidFill>
                <a:schemeClr val="tx2"/>
              </a:solidFill>
            </a:endParaRPr>
          </a:p>
        </p:txBody>
      </p:sp>
      <p:sp>
        <p:nvSpPr>
          <p:cNvPr id="11" name="Rectangle: Rounded Corners 10">
            <a:extLst>
              <a:ext uri="{FF2B5EF4-FFF2-40B4-BE49-F238E27FC236}">
                <a16:creationId xmlns:a16="http://schemas.microsoft.com/office/drawing/2014/main" id="{AA2FE47F-9789-409D-9B6C-3247CE2B7572}"/>
              </a:ext>
            </a:extLst>
          </p:cNvPr>
          <p:cNvSpPr/>
          <p:nvPr/>
        </p:nvSpPr>
        <p:spPr>
          <a:xfrm>
            <a:off x="990600" y="9317344"/>
            <a:ext cx="6758553" cy="2995693"/>
          </a:xfrm>
          <a:prstGeom prst="roundRect">
            <a:avLst>
              <a:gd name="adj" fmla="val 12215"/>
            </a:avLst>
          </a:prstGeom>
          <a:ln w="57150"/>
        </p:spPr>
        <p:style>
          <a:lnRef idx="2">
            <a:schemeClr val="accent2"/>
          </a:lnRef>
          <a:fillRef idx="1">
            <a:schemeClr val="lt1"/>
          </a:fillRef>
          <a:effectRef idx="0">
            <a:schemeClr val="accent2"/>
          </a:effectRef>
          <a:fontRef idx="minor">
            <a:schemeClr val="dk1"/>
          </a:fontRef>
        </p:style>
        <p:txBody>
          <a:bodyPr rtlCol="0" anchor="ctr"/>
          <a:lstStyle/>
          <a:p>
            <a:r>
              <a:rPr lang="en-US" altLang="zh-CN" b="1" dirty="0">
                <a:solidFill>
                  <a:schemeClr val="tx2"/>
                </a:solidFill>
              </a:rPr>
              <a:t>Ch2:</a:t>
            </a:r>
          </a:p>
          <a:p>
            <a:r>
              <a:rPr lang="en-US" altLang="zh-CN" dirty="0">
                <a:solidFill>
                  <a:schemeClr val="tx2"/>
                </a:solidFill>
              </a:rPr>
              <a:t>Debit and credit rules</a:t>
            </a:r>
          </a:p>
          <a:p>
            <a:r>
              <a:rPr lang="en-US" altLang="zh-CN" dirty="0">
                <a:solidFill>
                  <a:schemeClr val="tx2"/>
                </a:solidFill>
              </a:rPr>
              <a:t>Journalize the transactions</a:t>
            </a:r>
          </a:p>
          <a:p>
            <a:r>
              <a:rPr lang="en-US" altLang="zh-CN" dirty="0">
                <a:solidFill>
                  <a:schemeClr val="tx2"/>
                </a:solidFill>
              </a:rPr>
              <a:t>Post to ledger accounts</a:t>
            </a:r>
          </a:p>
          <a:p>
            <a:r>
              <a:rPr lang="en-US" altLang="zh-CN" dirty="0">
                <a:solidFill>
                  <a:schemeClr val="tx2"/>
                </a:solidFill>
              </a:rPr>
              <a:t>Prepare a trial balance</a:t>
            </a:r>
          </a:p>
        </p:txBody>
      </p:sp>
      <p:pic>
        <p:nvPicPr>
          <p:cNvPr id="13" name="Picture 12">
            <a:extLst>
              <a:ext uri="{FF2B5EF4-FFF2-40B4-BE49-F238E27FC236}">
                <a16:creationId xmlns:a16="http://schemas.microsoft.com/office/drawing/2014/main" id="{E9106FE8-B1A6-48BC-9474-F9DB82A3D58C}"/>
              </a:ext>
            </a:extLst>
          </p:cNvPr>
          <p:cNvPicPr>
            <a:picLocks noChangeAspect="1"/>
          </p:cNvPicPr>
          <p:nvPr/>
        </p:nvPicPr>
        <p:blipFill rotWithShape="1">
          <a:blip r:embed="rId8" cstate="email">
            <a:extLst>
              <a:ext uri="{28A0092B-C50C-407E-A947-70E740481C1C}">
                <a14:useLocalDpi xmlns:a14="http://schemas.microsoft.com/office/drawing/2010/main" val="0"/>
              </a:ext>
            </a:extLst>
          </a:blip>
          <a:srcRect l="3433" t="6898" r="3935"/>
          <a:stretch/>
        </p:blipFill>
        <p:spPr>
          <a:xfrm>
            <a:off x="15658191" y="1393827"/>
            <a:ext cx="7930046" cy="3828081"/>
          </a:xfrm>
          <a:prstGeom prst="rect">
            <a:avLst/>
          </a:prstGeom>
        </p:spPr>
      </p:pic>
      <p:sp>
        <p:nvSpPr>
          <p:cNvPr id="56" name="TextBox 55">
            <a:extLst>
              <a:ext uri="{FF2B5EF4-FFF2-40B4-BE49-F238E27FC236}">
                <a16:creationId xmlns:a16="http://schemas.microsoft.com/office/drawing/2014/main" id="{7E207DDC-B6BC-4038-95D7-D4D804DCEA48}"/>
              </a:ext>
            </a:extLst>
          </p:cNvPr>
          <p:cNvSpPr txBox="1"/>
          <p:nvPr/>
        </p:nvSpPr>
        <p:spPr>
          <a:xfrm>
            <a:off x="17216716" y="723961"/>
            <a:ext cx="4812996" cy="646331"/>
          </a:xfrm>
          <a:prstGeom prst="rect">
            <a:avLst/>
          </a:prstGeom>
          <a:noFill/>
        </p:spPr>
        <p:txBody>
          <a:bodyPr wrap="square">
            <a:spAutoFit/>
          </a:bodyPr>
          <a:lstStyle/>
          <a:p>
            <a:pPr algn="ctr"/>
            <a:r>
              <a:rPr lang="en-US" b="1" dirty="0">
                <a:solidFill>
                  <a:schemeClr val="tx2"/>
                </a:solidFill>
              </a:rPr>
              <a:t>Debit and credit rules</a:t>
            </a:r>
          </a:p>
        </p:txBody>
      </p:sp>
    </p:spTree>
    <p:extLst>
      <p:ext uri="{BB962C8B-B14F-4D97-AF65-F5344CB8AC3E}">
        <p14:creationId xmlns:p14="http://schemas.microsoft.com/office/powerpoint/2010/main" val="1599771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1ABA-0BBD-4E3F-A7B4-8344A04A5E2B}"/>
              </a:ext>
            </a:extLst>
          </p:cNvPr>
          <p:cNvSpPr>
            <a:spLocks noGrp="1"/>
          </p:cNvSpPr>
          <p:nvPr>
            <p:ph type="title"/>
          </p:nvPr>
        </p:nvSpPr>
        <p:spPr>
          <a:xfrm>
            <a:off x="990600" y="730253"/>
            <a:ext cx="22301200" cy="1327149"/>
          </a:xfrm>
        </p:spPr>
        <p:txBody>
          <a:bodyPr>
            <a:normAutofit/>
          </a:bodyPr>
          <a:lstStyle/>
          <a:p>
            <a:r>
              <a:rPr lang="en-US" dirty="0"/>
              <a:t>Adjusting Entries for Deferrals (cont’d)</a:t>
            </a:r>
          </a:p>
        </p:txBody>
      </p:sp>
      <p:sp>
        <p:nvSpPr>
          <p:cNvPr id="11" name="Rectangle 10">
            <a:extLst>
              <a:ext uri="{FF2B5EF4-FFF2-40B4-BE49-F238E27FC236}">
                <a16:creationId xmlns:a16="http://schemas.microsoft.com/office/drawing/2014/main" id="{F2CF0CCE-4F75-44FE-B9F3-566A902C0E6E}"/>
              </a:ext>
            </a:extLst>
          </p:cNvPr>
          <p:cNvSpPr/>
          <p:nvPr/>
        </p:nvSpPr>
        <p:spPr>
          <a:xfrm>
            <a:off x="990600" y="2389597"/>
            <a:ext cx="22301200" cy="4247317"/>
          </a:xfrm>
          <a:prstGeom prst="rect">
            <a:avLst/>
          </a:prstGeom>
        </p:spPr>
        <p:txBody>
          <a:bodyPr wrap="square">
            <a:spAutoFit/>
          </a:bodyPr>
          <a:lstStyle/>
          <a:p>
            <a:pPr marL="857264" indent="-857264" defTabSz="1828373">
              <a:lnSpc>
                <a:spcPct val="90000"/>
              </a:lnSpc>
              <a:spcBef>
                <a:spcPts val="2000"/>
              </a:spcBef>
              <a:buFont typeface="Wingdings" panose="05000000000000000000" pitchFamily="2" charset="2"/>
              <a:buChar char="q"/>
            </a:pPr>
            <a:r>
              <a:rPr lang="en-US" sz="6000" b="1" dirty="0">
                <a:solidFill>
                  <a:srgbClr val="F89387"/>
                </a:solidFill>
                <a:latin typeface="Lato Regular" charset="0"/>
              </a:rPr>
              <a:t>1 Prepaid expenses </a:t>
            </a:r>
            <a:r>
              <a:rPr lang="en-US" sz="6000" b="1" dirty="0">
                <a:solidFill>
                  <a:schemeClr val="tx2"/>
                </a:solidFill>
                <a:latin typeface="Lato Regular" charset="0"/>
              </a:rPr>
              <a:t>– </a:t>
            </a:r>
            <a:r>
              <a:rPr lang="en-US" sz="6000" dirty="0">
                <a:solidFill>
                  <a:schemeClr val="tx2"/>
                </a:solidFill>
                <a:latin typeface="Lato Regular" charset="0"/>
              </a:rPr>
              <a:t>Adjustment for depreciation</a:t>
            </a:r>
          </a:p>
          <a:p>
            <a:pPr marL="2057217" lvl="1" indent="-1143000">
              <a:buFont typeface="Wingdings" panose="05000000000000000000" pitchFamily="2" charset="2"/>
              <a:buChar char="q"/>
            </a:pPr>
            <a:r>
              <a:rPr lang="en-US" sz="5400" b="1" dirty="0">
                <a:solidFill>
                  <a:srgbClr val="000000"/>
                </a:solidFill>
                <a:latin typeface="Lota"/>
              </a:rPr>
              <a:t>Depreciation</a:t>
            </a:r>
            <a:r>
              <a:rPr lang="en-US" sz="5400" dirty="0">
                <a:solidFill>
                  <a:srgbClr val="000000"/>
                </a:solidFill>
                <a:latin typeface="Lota"/>
              </a:rPr>
              <a:t> is the process of allocating the cost of an asset, such as equipment, to expense over the asset’s useful life </a:t>
            </a:r>
          </a:p>
          <a:p>
            <a:pPr marL="2057217" lvl="1" indent="-1143000">
              <a:buFont typeface="Wingdings" panose="05000000000000000000" pitchFamily="2" charset="2"/>
              <a:buChar char="q"/>
            </a:pPr>
            <a:r>
              <a:rPr lang="en-US" sz="5400" dirty="0">
                <a:solidFill>
                  <a:srgbClr val="000000"/>
                </a:solidFill>
                <a:latin typeface="Lota"/>
              </a:rPr>
              <a:t>Long-lived assets are reported in the balance sheet at </a:t>
            </a:r>
            <a:r>
              <a:rPr lang="en-US" sz="5400" b="1" dirty="0">
                <a:solidFill>
                  <a:srgbClr val="000000"/>
                </a:solidFill>
                <a:latin typeface="Lota"/>
              </a:rPr>
              <a:t>book value</a:t>
            </a:r>
            <a:r>
              <a:rPr lang="en-US" sz="5400" dirty="0">
                <a:solidFill>
                  <a:srgbClr val="000000"/>
                </a:solidFill>
                <a:latin typeface="Lota"/>
              </a:rPr>
              <a:t>, which is equal to its original cost less accumulated depreciation</a:t>
            </a:r>
          </a:p>
        </p:txBody>
      </p:sp>
      <p:sp>
        <p:nvSpPr>
          <p:cNvPr id="3" name="Footer Placeholder 2">
            <a:extLst>
              <a:ext uri="{FF2B5EF4-FFF2-40B4-BE49-F238E27FC236}">
                <a16:creationId xmlns:a16="http://schemas.microsoft.com/office/drawing/2014/main" id="{DDC7EA56-12A1-4AD6-AA4C-C0266224D19A}"/>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4" name="Slide Number Placeholder 3">
            <a:extLst>
              <a:ext uri="{FF2B5EF4-FFF2-40B4-BE49-F238E27FC236}">
                <a16:creationId xmlns:a16="http://schemas.microsoft.com/office/drawing/2014/main" id="{F2C511C3-E07A-4A0E-BA07-D95295D78605}"/>
              </a:ext>
            </a:extLst>
          </p:cNvPr>
          <p:cNvSpPr>
            <a:spLocks noGrp="1"/>
          </p:cNvSpPr>
          <p:nvPr>
            <p:ph type="sldNum" sz="quarter" idx="12"/>
          </p:nvPr>
        </p:nvSpPr>
        <p:spPr/>
        <p:txBody>
          <a:bodyPr/>
          <a:lstStyle/>
          <a:p>
            <a:fld id="{EBE3AD81-3AD4-9C46-856E-C08CF1183C60}" type="slidenum">
              <a:rPr lang="en-US" smtClean="0"/>
              <a:pPr/>
              <a:t>20</a:t>
            </a:fld>
            <a:endParaRPr lang="en-US" dirty="0"/>
          </a:p>
        </p:txBody>
      </p:sp>
      <p:cxnSp>
        <p:nvCxnSpPr>
          <p:cNvPr id="9" name="Straight Arrow Connector 8">
            <a:extLst>
              <a:ext uri="{FF2B5EF4-FFF2-40B4-BE49-F238E27FC236}">
                <a16:creationId xmlns:a16="http://schemas.microsoft.com/office/drawing/2014/main" id="{6BB602A1-CDE6-494A-A98F-619242A5CEC3}"/>
              </a:ext>
            </a:extLst>
          </p:cNvPr>
          <p:cNvCxnSpPr>
            <a:cxnSpLocks/>
          </p:cNvCxnSpPr>
          <p:nvPr/>
        </p:nvCxnSpPr>
        <p:spPr>
          <a:xfrm>
            <a:off x="4331368" y="8514470"/>
            <a:ext cx="18370318" cy="0"/>
          </a:xfrm>
          <a:prstGeom prst="straightConnector1">
            <a:avLst/>
          </a:prstGeom>
          <a:ln w="76200">
            <a:solidFill>
              <a:srgbClr val="FF797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F8C5A39-CDA8-459D-A0A8-FB978769474F}"/>
              </a:ext>
            </a:extLst>
          </p:cNvPr>
          <p:cNvCxnSpPr/>
          <p:nvPr/>
        </p:nvCxnSpPr>
        <p:spPr>
          <a:xfrm>
            <a:off x="11247130" y="7860520"/>
            <a:ext cx="0" cy="1009550"/>
          </a:xfrm>
          <a:prstGeom prst="line">
            <a:avLst/>
          </a:prstGeom>
          <a:ln w="38100">
            <a:solidFill>
              <a:srgbClr val="FF797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9B6600-5E50-4C82-9962-8840434153A3}"/>
              </a:ext>
            </a:extLst>
          </p:cNvPr>
          <p:cNvCxnSpPr/>
          <p:nvPr/>
        </p:nvCxnSpPr>
        <p:spPr>
          <a:xfrm>
            <a:off x="14709291" y="7860520"/>
            <a:ext cx="0" cy="1009550"/>
          </a:xfrm>
          <a:prstGeom prst="line">
            <a:avLst/>
          </a:prstGeom>
          <a:ln w="38100">
            <a:solidFill>
              <a:srgbClr val="FF797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94ED5A-2BB6-44C7-84D3-4E504771D7EA}"/>
              </a:ext>
            </a:extLst>
          </p:cNvPr>
          <p:cNvCxnSpPr/>
          <p:nvPr/>
        </p:nvCxnSpPr>
        <p:spPr>
          <a:xfrm>
            <a:off x="17899570" y="7860520"/>
            <a:ext cx="0" cy="1009550"/>
          </a:xfrm>
          <a:prstGeom prst="line">
            <a:avLst/>
          </a:prstGeom>
          <a:ln w="38100">
            <a:solidFill>
              <a:srgbClr val="FF797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0AB2B8-379E-4D36-B699-0C5D6926E28C}"/>
              </a:ext>
            </a:extLst>
          </p:cNvPr>
          <p:cNvCxnSpPr/>
          <p:nvPr/>
        </p:nvCxnSpPr>
        <p:spPr>
          <a:xfrm>
            <a:off x="21189280" y="7860520"/>
            <a:ext cx="0" cy="1009550"/>
          </a:xfrm>
          <a:prstGeom prst="line">
            <a:avLst/>
          </a:prstGeom>
          <a:ln w="38100">
            <a:solidFill>
              <a:srgbClr val="FF7979"/>
            </a:solidFill>
          </a:ln>
        </p:spPr>
        <p:style>
          <a:lnRef idx="1">
            <a:schemeClr val="accent1"/>
          </a:lnRef>
          <a:fillRef idx="0">
            <a:schemeClr val="accent1"/>
          </a:fillRef>
          <a:effectRef idx="0">
            <a:schemeClr val="accent1"/>
          </a:effectRef>
          <a:fontRef idx="minor">
            <a:schemeClr val="tx1"/>
          </a:fontRef>
        </p:style>
      </p:cxnSp>
      <p:pic>
        <p:nvPicPr>
          <p:cNvPr id="1028" name="Picture 4" descr="Image result for price tag">
            <a:extLst>
              <a:ext uri="{FF2B5EF4-FFF2-40B4-BE49-F238E27FC236}">
                <a16:creationId xmlns:a16="http://schemas.microsoft.com/office/drawing/2014/main" id="{5FCC5042-422F-420E-BF42-E67E0522EAF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61288" y="9024975"/>
            <a:ext cx="2882346" cy="28493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a:extLst>
              <a:ext uri="{FF2B5EF4-FFF2-40B4-BE49-F238E27FC236}">
                <a16:creationId xmlns:a16="http://schemas.microsoft.com/office/drawing/2014/main" id="{51EACB4E-098D-41C7-9727-8242B974DA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27" b="63106"/>
          <a:stretch/>
        </p:blipFill>
        <p:spPr bwMode="auto">
          <a:xfrm>
            <a:off x="785683" y="6858000"/>
            <a:ext cx="3833556" cy="266602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F3DBA9A-EE87-4A2C-9556-24BAF60CD00B}"/>
              </a:ext>
            </a:extLst>
          </p:cNvPr>
          <p:cNvSpPr txBox="1"/>
          <p:nvPr/>
        </p:nvSpPr>
        <p:spPr>
          <a:xfrm rot="1521122">
            <a:off x="1600872" y="10765049"/>
            <a:ext cx="1537600" cy="584775"/>
          </a:xfrm>
          <a:prstGeom prst="rect">
            <a:avLst/>
          </a:prstGeom>
          <a:noFill/>
        </p:spPr>
        <p:txBody>
          <a:bodyPr wrap="none" rtlCol="0">
            <a:spAutoFit/>
          </a:bodyPr>
          <a:lstStyle/>
          <a:p>
            <a:r>
              <a:rPr lang="en-US" altLang="zh-CN" sz="3200" dirty="0">
                <a:solidFill>
                  <a:srgbClr val="000000"/>
                </a:solidFill>
              </a:rPr>
              <a:t>$10,000</a:t>
            </a:r>
            <a:endParaRPr lang="en-US" sz="3200" dirty="0">
              <a:solidFill>
                <a:srgbClr val="000000"/>
              </a:solidFill>
            </a:endParaRPr>
          </a:p>
        </p:txBody>
      </p:sp>
      <p:sp>
        <p:nvSpPr>
          <p:cNvPr id="21" name="TextBox 20">
            <a:extLst>
              <a:ext uri="{FF2B5EF4-FFF2-40B4-BE49-F238E27FC236}">
                <a16:creationId xmlns:a16="http://schemas.microsoft.com/office/drawing/2014/main" id="{FAFDEFD0-8BFF-41FD-B4E0-4F75979CDBC5}"/>
              </a:ext>
            </a:extLst>
          </p:cNvPr>
          <p:cNvSpPr txBox="1"/>
          <p:nvPr/>
        </p:nvSpPr>
        <p:spPr>
          <a:xfrm>
            <a:off x="10376347" y="8870070"/>
            <a:ext cx="1741567" cy="830997"/>
          </a:xfrm>
          <a:prstGeom prst="rect">
            <a:avLst/>
          </a:prstGeom>
          <a:noFill/>
        </p:spPr>
        <p:txBody>
          <a:bodyPr wrap="none" rtlCol="0">
            <a:spAutoFit/>
          </a:bodyPr>
          <a:lstStyle/>
          <a:p>
            <a:pPr algn="ctr"/>
            <a:r>
              <a:rPr lang="en-US" altLang="zh-CN" sz="4800" b="1" dirty="0">
                <a:solidFill>
                  <a:srgbClr val="000000"/>
                </a:solidFill>
              </a:rPr>
              <a:t>Year 1</a:t>
            </a:r>
            <a:endParaRPr lang="en-US" sz="4800" b="1" dirty="0">
              <a:solidFill>
                <a:srgbClr val="000000"/>
              </a:solidFill>
            </a:endParaRPr>
          </a:p>
        </p:txBody>
      </p:sp>
      <p:sp>
        <p:nvSpPr>
          <p:cNvPr id="25" name="TextBox 24">
            <a:extLst>
              <a:ext uri="{FF2B5EF4-FFF2-40B4-BE49-F238E27FC236}">
                <a16:creationId xmlns:a16="http://schemas.microsoft.com/office/drawing/2014/main" id="{56341C30-B87B-4013-A1A6-6ABA2622FFE2}"/>
              </a:ext>
            </a:extLst>
          </p:cNvPr>
          <p:cNvSpPr txBox="1"/>
          <p:nvPr/>
        </p:nvSpPr>
        <p:spPr>
          <a:xfrm>
            <a:off x="13838508" y="8870070"/>
            <a:ext cx="1741567" cy="830997"/>
          </a:xfrm>
          <a:prstGeom prst="rect">
            <a:avLst/>
          </a:prstGeom>
          <a:noFill/>
        </p:spPr>
        <p:txBody>
          <a:bodyPr wrap="none" rtlCol="0">
            <a:spAutoFit/>
          </a:bodyPr>
          <a:lstStyle/>
          <a:p>
            <a:pPr algn="ctr"/>
            <a:r>
              <a:rPr lang="en-US" altLang="zh-CN" sz="4800" b="1" dirty="0">
                <a:solidFill>
                  <a:srgbClr val="000000"/>
                </a:solidFill>
              </a:rPr>
              <a:t>Year 2</a:t>
            </a:r>
            <a:endParaRPr lang="en-US" sz="4800" b="1" dirty="0">
              <a:solidFill>
                <a:srgbClr val="000000"/>
              </a:solidFill>
            </a:endParaRPr>
          </a:p>
        </p:txBody>
      </p:sp>
      <p:sp>
        <p:nvSpPr>
          <p:cNvPr id="26" name="TextBox 25">
            <a:extLst>
              <a:ext uri="{FF2B5EF4-FFF2-40B4-BE49-F238E27FC236}">
                <a16:creationId xmlns:a16="http://schemas.microsoft.com/office/drawing/2014/main" id="{04EDFE6C-1607-477B-AB06-27192EB20EBE}"/>
              </a:ext>
            </a:extLst>
          </p:cNvPr>
          <p:cNvSpPr txBox="1"/>
          <p:nvPr/>
        </p:nvSpPr>
        <p:spPr>
          <a:xfrm>
            <a:off x="17028787" y="8870070"/>
            <a:ext cx="1741567" cy="830997"/>
          </a:xfrm>
          <a:prstGeom prst="rect">
            <a:avLst/>
          </a:prstGeom>
          <a:noFill/>
        </p:spPr>
        <p:txBody>
          <a:bodyPr wrap="none" rtlCol="0">
            <a:spAutoFit/>
          </a:bodyPr>
          <a:lstStyle/>
          <a:p>
            <a:pPr algn="ctr"/>
            <a:r>
              <a:rPr lang="en-US" altLang="zh-CN" sz="4800" b="1" dirty="0">
                <a:solidFill>
                  <a:srgbClr val="000000"/>
                </a:solidFill>
              </a:rPr>
              <a:t>Year 3</a:t>
            </a:r>
            <a:endParaRPr lang="en-US" sz="4800" b="1" dirty="0">
              <a:solidFill>
                <a:srgbClr val="000000"/>
              </a:solidFill>
            </a:endParaRPr>
          </a:p>
        </p:txBody>
      </p:sp>
      <p:sp>
        <p:nvSpPr>
          <p:cNvPr id="27" name="TextBox 26">
            <a:extLst>
              <a:ext uri="{FF2B5EF4-FFF2-40B4-BE49-F238E27FC236}">
                <a16:creationId xmlns:a16="http://schemas.microsoft.com/office/drawing/2014/main" id="{AC706AA5-7F50-49F9-9ECB-F7B5E8B695B3}"/>
              </a:ext>
            </a:extLst>
          </p:cNvPr>
          <p:cNvSpPr txBox="1"/>
          <p:nvPr/>
        </p:nvSpPr>
        <p:spPr>
          <a:xfrm>
            <a:off x="20331525" y="8870070"/>
            <a:ext cx="1741567" cy="830997"/>
          </a:xfrm>
          <a:prstGeom prst="rect">
            <a:avLst/>
          </a:prstGeom>
          <a:noFill/>
        </p:spPr>
        <p:txBody>
          <a:bodyPr wrap="none" rtlCol="0">
            <a:spAutoFit/>
          </a:bodyPr>
          <a:lstStyle/>
          <a:p>
            <a:pPr algn="ctr"/>
            <a:r>
              <a:rPr lang="en-US" altLang="zh-CN" sz="4800" b="1" dirty="0">
                <a:solidFill>
                  <a:srgbClr val="000000"/>
                </a:solidFill>
              </a:rPr>
              <a:t>Year 4</a:t>
            </a:r>
            <a:endParaRPr lang="en-US" sz="4800" b="1" dirty="0">
              <a:solidFill>
                <a:srgbClr val="000000"/>
              </a:solidFill>
            </a:endParaRPr>
          </a:p>
        </p:txBody>
      </p:sp>
      <p:sp>
        <p:nvSpPr>
          <p:cNvPr id="30" name="TextBox 29">
            <a:extLst>
              <a:ext uri="{FF2B5EF4-FFF2-40B4-BE49-F238E27FC236}">
                <a16:creationId xmlns:a16="http://schemas.microsoft.com/office/drawing/2014/main" id="{9B74EB5A-F3B0-4195-AAE1-7F5B1A0DF2EC}"/>
              </a:ext>
            </a:extLst>
          </p:cNvPr>
          <p:cNvSpPr txBox="1"/>
          <p:nvPr/>
        </p:nvSpPr>
        <p:spPr>
          <a:xfrm>
            <a:off x="4205729" y="10009069"/>
            <a:ext cx="5000087" cy="707886"/>
          </a:xfrm>
          <a:prstGeom prst="rect">
            <a:avLst/>
          </a:prstGeom>
          <a:noFill/>
        </p:spPr>
        <p:txBody>
          <a:bodyPr wrap="none" rtlCol="0">
            <a:spAutoFit/>
          </a:bodyPr>
          <a:lstStyle/>
          <a:p>
            <a:r>
              <a:rPr lang="en-US" altLang="zh-CN" sz="4000" dirty="0">
                <a:solidFill>
                  <a:srgbClr val="000000"/>
                </a:solidFill>
              </a:rPr>
              <a:t>Depreciation (expense)</a:t>
            </a:r>
            <a:endParaRPr lang="en-US" sz="4000" dirty="0">
              <a:solidFill>
                <a:srgbClr val="000000"/>
              </a:solidFill>
            </a:endParaRPr>
          </a:p>
        </p:txBody>
      </p:sp>
      <p:sp>
        <p:nvSpPr>
          <p:cNvPr id="31" name="TextBox 30">
            <a:extLst>
              <a:ext uri="{FF2B5EF4-FFF2-40B4-BE49-F238E27FC236}">
                <a16:creationId xmlns:a16="http://schemas.microsoft.com/office/drawing/2014/main" id="{934B244D-ABE7-4A05-A5AF-9328E5C85BC6}"/>
              </a:ext>
            </a:extLst>
          </p:cNvPr>
          <p:cNvSpPr txBox="1"/>
          <p:nvPr/>
        </p:nvSpPr>
        <p:spPr>
          <a:xfrm>
            <a:off x="4203289" y="10888750"/>
            <a:ext cx="5650008" cy="707886"/>
          </a:xfrm>
          <a:prstGeom prst="rect">
            <a:avLst/>
          </a:prstGeom>
          <a:noFill/>
        </p:spPr>
        <p:txBody>
          <a:bodyPr wrap="none" rtlCol="0">
            <a:spAutoFit/>
          </a:bodyPr>
          <a:lstStyle/>
          <a:p>
            <a:r>
              <a:rPr lang="en-US" altLang="zh-CN" sz="4000" dirty="0">
                <a:solidFill>
                  <a:srgbClr val="000000"/>
                </a:solidFill>
              </a:rPr>
              <a:t>Accumulated depreciation</a:t>
            </a:r>
            <a:endParaRPr lang="en-US" sz="4000" dirty="0">
              <a:solidFill>
                <a:srgbClr val="000000"/>
              </a:solidFill>
            </a:endParaRPr>
          </a:p>
        </p:txBody>
      </p:sp>
      <p:sp>
        <p:nvSpPr>
          <p:cNvPr id="32" name="TextBox 31">
            <a:extLst>
              <a:ext uri="{FF2B5EF4-FFF2-40B4-BE49-F238E27FC236}">
                <a16:creationId xmlns:a16="http://schemas.microsoft.com/office/drawing/2014/main" id="{F548D224-11EC-43BA-B0C2-98D1EA6DD9CA}"/>
              </a:ext>
            </a:extLst>
          </p:cNvPr>
          <p:cNvSpPr txBox="1"/>
          <p:nvPr/>
        </p:nvSpPr>
        <p:spPr>
          <a:xfrm>
            <a:off x="4203288" y="11753514"/>
            <a:ext cx="2464649" cy="707886"/>
          </a:xfrm>
          <a:prstGeom prst="rect">
            <a:avLst/>
          </a:prstGeom>
          <a:noFill/>
        </p:spPr>
        <p:txBody>
          <a:bodyPr wrap="none" rtlCol="0">
            <a:spAutoFit/>
          </a:bodyPr>
          <a:lstStyle/>
          <a:p>
            <a:r>
              <a:rPr lang="en-US" altLang="zh-CN" sz="4000" dirty="0">
                <a:solidFill>
                  <a:srgbClr val="000000"/>
                </a:solidFill>
              </a:rPr>
              <a:t>Book value</a:t>
            </a:r>
            <a:endParaRPr lang="en-US" sz="4000" dirty="0">
              <a:solidFill>
                <a:srgbClr val="000000"/>
              </a:solidFill>
            </a:endParaRPr>
          </a:p>
        </p:txBody>
      </p:sp>
      <p:sp>
        <p:nvSpPr>
          <p:cNvPr id="33" name="TextBox 32">
            <a:extLst>
              <a:ext uri="{FF2B5EF4-FFF2-40B4-BE49-F238E27FC236}">
                <a16:creationId xmlns:a16="http://schemas.microsoft.com/office/drawing/2014/main" id="{ADF4A958-0F55-47C9-81CF-AB9EDDABAD42}"/>
              </a:ext>
            </a:extLst>
          </p:cNvPr>
          <p:cNvSpPr txBox="1"/>
          <p:nvPr/>
        </p:nvSpPr>
        <p:spPr>
          <a:xfrm>
            <a:off x="10441461" y="10009069"/>
            <a:ext cx="1611340" cy="707886"/>
          </a:xfrm>
          <a:prstGeom prst="rect">
            <a:avLst/>
          </a:prstGeom>
          <a:noFill/>
        </p:spPr>
        <p:txBody>
          <a:bodyPr wrap="none" rtlCol="0">
            <a:spAutoFit/>
          </a:bodyPr>
          <a:lstStyle/>
          <a:p>
            <a:pPr algn="ctr"/>
            <a:r>
              <a:rPr lang="en-US" altLang="zh-CN" sz="4000" dirty="0">
                <a:solidFill>
                  <a:srgbClr val="000000"/>
                </a:solidFill>
              </a:rPr>
              <a:t>$2,500</a:t>
            </a:r>
            <a:endParaRPr lang="en-US" sz="4000" dirty="0">
              <a:solidFill>
                <a:srgbClr val="000000"/>
              </a:solidFill>
            </a:endParaRPr>
          </a:p>
        </p:txBody>
      </p:sp>
      <p:sp>
        <p:nvSpPr>
          <p:cNvPr id="34" name="TextBox 33">
            <a:extLst>
              <a:ext uri="{FF2B5EF4-FFF2-40B4-BE49-F238E27FC236}">
                <a16:creationId xmlns:a16="http://schemas.microsoft.com/office/drawing/2014/main" id="{27CFF668-E2CD-43A1-956B-0A3C01A03099}"/>
              </a:ext>
            </a:extLst>
          </p:cNvPr>
          <p:cNvSpPr txBox="1"/>
          <p:nvPr/>
        </p:nvSpPr>
        <p:spPr>
          <a:xfrm>
            <a:off x="13903621" y="10009069"/>
            <a:ext cx="1611340" cy="707886"/>
          </a:xfrm>
          <a:prstGeom prst="rect">
            <a:avLst/>
          </a:prstGeom>
          <a:noFill/>
        </p:spPr>
        <p:txBody>
          <a:bodyPr wrap="none" rtlCol="0">
            <a:spAutoFit/>
          </a:bodyPr>
          <a:lstStyle/>
          <a:p>
            <a:pPr algn="ctr"/>
            <a:r>
              <a:rPr lang="en-US" altLang="zh-CN" sz="4000" dirty="0">
                <a:solidFill>
                  <a:srgbClr val="000000"/>
                </a:solidFill>
              </a:rPr>
              <a:t>$2,500</a:t>
            </a:r>
            <a:endParaRPr lang="en-US" sz="4000" dirty="0">
              <a:solidFill>
                <a:srgbClr val="000000"/>
              </a:solidFill>
            </a:endParaRPr>
          </a:p>
        </p:txBody>
      </p:sp>
      <p:sp>
        <p:nvSpPr>
          <p:cNvPr id="35" name="TextBox 34">
            <a:extLst>
              <a:ext uri="{FF2B5EF4-FFF2-40B4-BE49-F238E27FC236}">
                <a16:creationId xmlns:a16="http://schemas.microsoft.com/office/drawing/2014/main" id="{BEF6898E-7FFD-462E-88F1-9AF752C4CEA8}"/>
              </a:ext>
            </a:extLst>
          </p:cNvPr>
          <p:cNvSpPr txBox="1"/>
          <p:nvPr/>
        </p:nvSpPr>
        <p:spPr>
          <a:xfrm>
            <a:off x="17093900" y="10009069"/>
            <a:ext cx="1611340" cy="707886"/>
          </a:xfrm>
          <a:prstGeom prst="rect">
            <a:avLst/>
          </a:prstGeom>
          <a:noFill/>
        </p:spPr>
        <p:txBody>
          <a:bodyPr wrap="none" rtlCol="0">
            <a:spAutoFit/>
          </a:bodyPr>
          <a:lstStyle/>
          <a:p>
            <a:pPr algn="ctr"/>
            <a:r>
              <a:rPr lang="en-US" altLang="zh-CN" sz="4000" dirty="0">
                <a:solidFill>
                  <a:srgbClr val="000000"/>
                </a:solidFill>
              </a:rPr>
              <a:t>$2,500</a:t>
            </a:r>
            <a:endParaRPr lang="en-US" sz="4000" dirty="0">
              <a:solidFill>
                <a:srgbClr val="000000"/>
              </a:solidFill>
            </a:endParaRPr>
          </a:p>
        </p:txBody>
      </p:sp>
      <p:sp>
        <p:nvSpPr>
          <p:cNvPr id="36" name="TextBox 35">
            <a:extLst>
              <a:ext uri="{FF2B5EF4-FFF2-40B4-BE49-F238E27FC236}">
                <a16:creationId xmlns:a16="http://schemas.microsoft.com/office/drawing/2014/main" id="{BCBD9CD4-CAD0-4F89-A419-244D2580FFE9}"/>
              </a:ext>
            </a:extLst>
          </p:cNvPr>
          <p:cNvSpPr txBox="1"/>
          <p:nvPr/>
        </p:nvSpPr>
        <p:spPr>
          <a:xfrm>
            <a:off x="20396638" y="10009069"/>
            <a:ext cx="1611340" cy="707886"/>
          </a:xfrm>
          <a:prstGeom prst="rect">
            <a:avLst/>
          </a:prstGeom>
          <a:noFill/>
        </p:spPr>
        <p:txBody>
          <a:bodyPr wrap="none" rtlCol="0">
            <a:spAutoFit/>
          </a:bodyPr>
          <a:lstStyle/>
          <a:p>
            <a:pPr algn="ctr"/>
            <a:r>
              <a:rPr lang="en-US" altLang="zh-CN" sz="4000" dirty="0">
                <a:solidFill>
                  <a:srgbClr val="000000"/>
                </a:solidFill>
              </a:rPr>
              <a:t>$2,500</a:t>
            </a:r>
            <a:endParaRPr lang="en-US" sz="4000" dirty="0">
              <a:solidFill>
                <a:srgbClr val="000000"/>
              </a:solidFill>
            </a:endParaRPr>
          </a:p>
        </p:txBody>
      </p:sp>
      <p:sp>
        <p:nvSpPr>
          <p:cNvPr id="37" name="TextBox 36">
            <a:extLst>
              <a:ext uri="{FF2B5EF4-FFF2-40B4-BE49-F238E27FC236}">
                <a16:creationId xmlns:a16="http://schemas.microsoft.com/office/drawing/2014/main" id="{A76980FA-849D-43FE-804B-D0479532CB8B}"/>
              </a:ext>
            </a:extLst>
          </p:cNvPr>
          <p:cNvSpPr txBox="1"/>
          <p:nvPr/>
        </p:nvSpPr>
        <p:spPr>
          <a:xfrm>
            <a:off x="10439019" y="10874608"/>
            <a:ext cx="1611340" cy="707886"/>
          </a:xfrm>
          <a:prstGeom prst="rect">
            <a:avLst/>
          </a:prstGeom>
          <a:noFill/>
        </p:spPr>
        <p:txBody>
          <a:bodyPr wrap="none" rtlCol="0">
            <a:spAutoFit/>
          </a:bodyPr>
          <a:lstStyle/>
          <a:p>
            <a:pPr algn="ctr"/>
            <a:r>
              <a:rPr lang="en-US" altLang="zh-CN" sz="4000" dirty="0">
                <a:solidFill>
                  <a:srgbClr val="000000"/>
                </a:solidFill>
              </a:rPr>
              <a:t>$2,500</a:t>
            </a:r>
            <a:endParaRPr lang="en-US" sz="4000" dirty="0">
              <a:solidFill>
                <a:srgbClr val="000000"/>
              </a:solidFill>
            </a:endParaRPr>
          </a:p>
        </p:txBody>
      </p:sp>
      <p:sp>
        <p:nvSpPr>
          <p:cNvPr id="38" name="TextBox 37">
            <a:extLst>
              <a:ext uri="{FF2B5EF4-FFF2-40B4-BE49-F238E27FC236}">
                <a16:creationId xmlns:a16="http://schemas.microsoft.com/office/drawing/2014/main" id="{F4E2AD83-11A1-4BC2-8C49-0C029B785B9C}"/>
              </a:ext>
            </a:extLst>
          </p:cNvPr>
          <p:cNvSpPr txBox="1"/>
          <p:nvPr/>
        </p:nvSpPr>
        <p:spPr>
          <a:xfrm>
            <a:off x="13901180" y="10874608"/>
            <a:ext cx="1611340" cy="707886"/>
          </a:xfrm>
          <a:prstGeom prst="rect">
            <a:avLst/>
          </a:prstGeom>
          <a:noFill/>
        </p:spPr>
        <p:txBody>
          <a:bodyPr wrap="none" rtlCol="0">
            <a:spAutoFit/>
          </a:bodyPr>
          <a:lstStyle/>
          <a:p>
            <a:pPr algn="ctr"/>
            <a:r>
              <a:rPr lang="en-US" altLang="zh-CN" sz="4000" dirty="0">
                <a:solidFill>
                  <a:srgbClr val="000000"/>
                </a:solidFill>
              </a:rPr>
              <a:t>$5,000</a:t>
            </a:r>
            <a:endParaRPr lang="en-US" sz="4000" dirty="0">
              <a:solidFill>
                <a:srgbClr val="000000"/>
              </a:solidFill>
            </a:endParaRPr>
          </a:p>
        </p:txBody>
      </p:sp>
      <p:sp>
        <p:nvSpPr>
          <p:cNvPr id="39" name="TextBox 38">
            <a:extLst>
              <a:ext uri="{FF2B5EF4-FFF2-40B4-BE49-F238E27FC236}">
                <a16:creationId xmlns:a16="http://schemas.microsoft.com/office/drawing/2014/main" id="{6CB6A52A-9492-4484-809B-EB9B41D7A366}"/>
              </a:ext>
            </a:extLst>
          </p:cNvPr>
          <p:cNvSpPr txBox="1"/>
          <p:nvPr/>
        </p:nvSpPr>
        <p:spPr>
          <a:xfrm>
            <a:off x="17091459" y="10874608"/>
            <a:ext cx="1611340" cy="707886"/>
          </a:xfrm>
          <a:prstGeom prst="rect">
            <a:avLst/>
          </a:prstGeom>
          <a:noFill/>
        </p:spPr>
        <p:txBody>
          <a:bodyPr wrap="none" rtlCol="0">
            <a:spAutoFit/>
          </a:bodyPr>
          <a:lstStyle/>
          <a:p>
            <a:pPr algn="ctr"/>
            <a:r>
              <a:rPr lang="en-US" altLang="zh-CN" sz="4000" dirty="0">
                <a:solidFill>
                  <a:srgbClr val="000000"/>
                </a:solidFill>
              </a:rPr>
              <a:t>$7,500</a:t>
            </a:r>
            <a:endParaRPr lang="en-US" sz="4000" dirty="0">
              <a:solidFill>
                <a:srgbClr val="000000"/>
              </a:solidFill>
            </a:endParaRPr>
          </a:p>
        </p:txBody>
      </p:sp>
      <p:sp>
        <p:nvSpPr>
          <p:cNvPr id="40" name="TextBox 39">
            <a:extLst>
              <a:ext uri="{FF2B5EF4-FFF2-40B4-BE49-F238E27FC236}">
                <a16:creationId xmlns:a16="http://schemas.microsoft.com/office/drawing/2014/main" id="{44B49D3E-8B89-4DDD-B056-8B11E63C4C73}"/>
              </a:ext>
            </a:extLst>
          </p:cNvPr>
          <p:cNvSpPr txBox="1"/>
          <p:nvPr/>
        </p:nvSpPr>
        <p:spPr>
          <a:xfrm>
            <a:off x="20264356" y="10874608"/>
            <a:ext cx="1871025" cy="707886"/>
          </a:xfrm>
          <a:prstGeom prst="rect">
            <a:avLst/>
          </a:prstGeom>
          <a:noFill/>
        </p:spPr>
        <p:txBody>
          <a:bodyPr wrap="none" rtlCol="0">
            <a:spAutoFit/>
          </a:bodyPr>
          <a:lstStyle/>
          <a:p>
            <a:pPr algn="ctr"/>
            <a:r>
              <a:rPr lang="en-US" altLang="zh-CN" sz="4000" dirty="0">
                <a:solidFill>
                  <a:srgbClr val="000000"/>
                </a:solidFill>
              </a:rPr>
              <a:t>$10,000</a:t>
            </a:r>
            <a:endParaRPr lang="en-US" sz="4000" dirty="0">
              <a:solidFill>
                <a:srgbClr val="000000"/>
              </a:solidFill>
            </a:endParaRPr>
          </a:p>
        </p:txBody>
      </p:sp>
      <p:sp>
        <p:nvSpPr>
          <p:cNvPr id="41" name="TextBox 40">
            <a:extLst>
              <a:ext uri="{FF2B5EF4-FFF2-40B4-BE49-F238E27FC236}">
                <a16:creationId xmlns:a16="http://schemas.microsoft.com/office/drawing/2014/main" id="{E487642D-47B1-4D53-A179-78903EBCFD26}"/>
              </a:ext>
            </a:extLst>
          </p:cNvPr>
          <p:cNvSpPr txBox="1"/>
          <p:nvPr/>
        </p:nvSpPr>
        <p:spPr>
          <a:xfrm>
            <a:off x="10439019" y="11753514"/>
            <a:ext cx="1611340" cy="707886"/>
          </a:xfrm>
          <a:prstGeom prst="rect">
            <a:avLst/>
          </a:prstGeom>
          <a:noFill/>
        </p:spPr>
        <p:txBody>
          <a:bodyPr wrap="none" rtlCol="0">
            <a:spAutoFit/>
          </a:bodyPr>
          <a:lstStyle/>
          <a:p>
            <a:pPr algn="ctr"/>
            <a:r>
              <a:rPr lang="en-US" altLang="zh-CN" sz="4000" dirty="0">
                <a:solidFill>
                  <a:srgbClr val="000000"/>
                </a:solidFill>
              </a:rPr>
              <a:t>$7,500</a:t>
            </a:r>
            <a:endParaRPr lang="en-US" sz="4000" dirty="0">
              <a:solidFill>
                <a:srgbClr val="000000"/>
              </a:solidFill>
            </a:endParaRPr>
          </a:p>
        </p:txBody>
      </p:sp>
      <p:sp>
        <p:nvSpPr>
          <p:cNvPr id="42" name="TextBox 41">
            <a:extLst>
              <a:ext uri="{FF2B5EF4-FFF2-40B4-BE49-F238E27FC236}">
                <a16:creationId xmlns:a16="http://schemas.microsoft.com/office/drawing/2014/main" id="{97562F0E-B2E6-45B4-BA22-1AAA5572C7A4}"/>
              </a:ext>
            </a:extLst>
          </p:cNvPr>
          <p:cNvSpPr txBox="1"/>
          <p:nvPr/>
        </p:nvSpPr>
        <p:spPr>
          <a:xfrm>
            <a:off x="13901180" y="11753514"/>
            <a:ext cx="1611340" cy="707886"/>
          </a:xfrm>
          <a:prstGeom prst="rect">
            <a:avLst/>
          </a:prstGeom>
          <a:noFill/>
        </p:spPr>
        <p:txBody>
          <a:bodyPr wrap="none" rtlCol="0">
            <a:spAutoFit/>
          </a:bodyPr>
          <a:lstStyle/>
          <a:p>
            <a:pPr algn="ctr"/>
            <a:r>
              <a:rPr lang="en-US" altLang="zh-CN" sz="4000" dirty="0">
                <a:solidFill>
                  <a:srgbClr val="000000"/>
                </a:solidFill>
              </a:rPr>
              <a:t>$5,000</a:t>
            </a:r>
            <a:endParaRPr lang="en-US" sz="4000" dirty="0">
              <a:solidFill>
                <a:srgbClr val="000000"/>
              </a:solidFill>
            </a:endParaRPr>
          </a:p>
        </p:txBody>
      </p:sp>
      <p:sp>
        <p:nvSpPr>
          <p:cNvPr id="43" name="TextBox 42">
            <a:extLst>
              <a:ext uri="{FF2B5EF4-FFF2-40B4-BE49-F238E27FC236}">
                <a16:creationId xmlns:a16="http://schemas.microsoft.com/office/drawing/2014/main" id="{1A66E11A-DF21-4C1A-81B3-076066786892}"/>
              </a:ext>
            </a:extLst>
          </p:cNvPr>
          <p:cNvSpPr txBox="1"/>
          <p:nvPr/>
        </p:nvSpPr>
        <p:spPr>
          <a:xfrm>
            <a:off x="17091459" y="11753514"/>
            <a:ext cx="1611340" cy="707886"/>
          </a:xfrm>
          <a:prstGeom prst="rect">
            <a:avLst/>
          </a:prstGeom>
          <a:noFill/>
        </p:spPr>
        <p:txBody>
          <a:bodyPr wrap="none" rtlCol="0">
            <a:spAutoFit/>
          </a:bodyPr>
          <a:lstStyle/>
          <a:p>
            <a:pPr algn="ctr"/>
            <a:r>
              <a:rPr lang="en-US" altLang="zh-CN" sz="4000" dirty="0">
                <a:solidFill>
                  <a:srgbClr val="000000"/>
                </a:solidFill>
              </a:rPr>
              <a:t>$2,500</a:t>
            </a:r>
            <a:endParaRPr lang="en-US" sz="4000" dirty="0">
              <a:solidFill>
                <a:srgbClr val="000000"/>
              </a:solidFill>
            </a:endParaRPr>
          </a:p>
        </p:txBody>
      </p:sp>
      <p:sp>
        <p:nvSpPr>
          <p:cNvPr id="44" name="TextBox 43">
            <a:extLst>
              <a:ext uri="{FF2B5EF4-FFF2-40B4-BE49-F238E27FC236}">
                <a16:creationId xmlns:a16="http://schemas.microsoft.com/office/drawing/2014/main" id="{FDD7DA50-CF8D-443C-8A12-A87291263904}"/>
              </a:ext>
            </a:extLst>
          </p:cNvPr>
          <p:cNvSpPr txBox="1"/>
          <p:nvPr/>
        </p:nvSpPr>
        <p:spPr>
          <a:xfrm>
            <a:off x="20847847" y="11753514"/>
            <a:ext cx="704039" cy="707886"/>
          </a:xfrm>
          <a:prstGeom prst="rect">
            <a:avLst/>
          </a:prstGeom>
          <a:noFill/>
        </p:spPr>
        <p:txBody>
          <a:bodyPr wrap="none" rtlCol="0">
            <a:spAutoFit/>
          </a:bodyPr>
          <a:lstStyle/>
          <a:p>
            <a:pPr algn="ctr"/>
            <a:r>
              <a:rPr lang="en-US" altLang="zh-CN" sz="4000" dirty="0">
                <a:solidFill>
                  <a:srgbClr val="000000"/>
                </a:solidFill>
              </a:rPr>
              <a:t>$0</a:t>
            </a:r>
            <a:endParaRPr lang="en-US" sz="4000" dirty="0">
              <a:solidFill>
                <a:srgbClr val="000000"/>
              </a:solidFill>
            </a:endParaRPr>
          </a:p>
        </p:txBody>
      </p:sp>
    </p:spTree>
    <p:extLst>
      <p:ext uri="{BB962C8B-B14F-4D97-AF65-F5344CB8AC3E}">
        <p14:creationId xmlns:p14="http://schemas.microsoft.com/office/powerpoint/2010/main" val="3829139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0A34-26A3-4856-89B5-F79987536EA4}"/>
              </a:ext>
            </a:extLst>
          </p:cNvPr>
          <p:cNvSpPr>
            <a:spLocks noGrp="1"/>
          </p:cNvSpPr>
          <p:nvPr>
            <p:ph type="title"/>
          </p:nvPr>
        </p:nvSpPr>
        <p:spPr/>
        <p:txBody>
          <a:bodyPr/>
          <a:lstStyle/>
          <a:p>
            <a:r>
              <a:rPr lang="en-US" dirty="0"/>
              <a:t>Adjusting Entries for Deferrals (cont’d)</a:t>
            </a:r>
          </a:p>
        </p:txBody>
      </p:sp>
      <p:sp>
        <p:nvSpPr>
          <p:cNvPr id="3" name="Content Placeholder 2">
            <a:extLst>
              <a:ext uri="{FF2B5EF4-FFF2-40B4-BE49-F238E27FC236}">
                <a16:creationId xmlns:a16="http://schemas.microsoft.com/office/drawing/2014/main" id="{F0D91DF7-FF56-460C-95AD-8F52636E6208}"/>
              </a:ext>
            </a:extLst>
          </p:cNvPr>
          <p:cNvSpPr>
            <a:spLocks noGrp="1"/>
          </p:cNvSpPr>
          <p:nvPr>
            <p:ph sz="quarter" idx="13"/>
          </p:nvPr>
        </p:nvSpPr>
        <p:spPr/>
        <p:txBody>
          <a:bodyPr>
            <a:normAutofit/>
          </a:bodyPr>
          <a:lstStyle/>
          <a:p>
            <a:r>
              <a:rPr lang="en-US" b="1" dirty="0">
                <a:solidFill>
                  <a:srgbClr val="F89387"/>
                </a:solidFill>
              </a:rPr>
              <a:t>1 Prepaid expenses </a:t>
            </a:r>
            <a:r>
              <a:rPr lang="en-US" dirty="0"/>
              <a:t>– Adjustment for depreciation</a:t>
            </a:r>
          </a:p>
        </p:txBody>
      </p:sp>
      <p:sp>
        <p:nvSpPr>
          <p:cNvPr id="5" name="Rectangle: Rounded Corners 4">
            <a:extLst>
              <a:ext uri="{FF2B5EF4-FFF2-40B4-BE49-F238E27FC236}">
                <a16:creationId xmlns:a16="http://schemas.microsoft.com/office/drawing/2014/main" id="{FD7B25EF-4B51-47FC-A666-5A9D60A23E92}"/>
              </a:ext>
            </a:extLst>
          </p:cNvPr>
          <p:cNvSpPr/>
          <p:nvPr/>
        </p:nvSpPr>
        <p:spPr>
          <a:xfrm>
            <a:off x="7008663" y="3368843"/>
            <a:ext cx="16283137" cy="9131968"/>
          </a:xfrm>
          <a:prstGeom prst="roundRect">
            <a:avLst>
              <a:gd name="adj" fmla="val 5779"/>
            </a:avLst>
          </a:prstGeom>
          <a:solidFill>
            <a:schemeClr val="bg1"/>
          </a:solidFill>
          <a:ln w="7620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r>
              <a:rPr lang="en-US" sz="4800" dirty="0">
                <a:solidFill>
                  <a:sysClr val="windowText" lastClr="000000"/>
                </a:solidFill>
              </a:rPr>
              <a:t>For </a:t>
            </a:r>
            <a:r>
              <a:rPr lang="en-US" sz="4800" dirty="0" err="1">
                <a:solidFill>
                  <a:sysClr val="windowText" lastClr="000000"/>
                </a:solidFill>
              </a:rPr>
              <a:t>Yazici</a:t>
            </a:r>
            <a:r>
              <a:rPr lang="en-US" sz="4800" dirty="0">
                <a:solidFill>
                  <a:sysClr val="windowText" lastClr="000000"/>
                </a:solidFill>
              </a:rPr>
              <a:t> Advertising, assume that depreciation on the equipment is 480 a year, or 40 per month. Rather than decrease (credit) the asset account directly, </a:t>
            </a:r>
            <a:r>
              <a:rPr lang="en-US" sz="4800" dirty="0" err="1">
                <a:solidFill>
                  <a:sysClr val="windowText" lastClr="000000"/>
                </a:solidFill>
              </a:rPr>
              <a:t>Yazici</a:t>
            </a:r>
            <a:r>
              <a:rPr lang="en-US" sz="4800" dirty="0">
                <a:solidFill>
                  <a:sysClr val="windowText" lastClr="000000"/>
                </a:solidFill>
              </a:rPr>
              <a:t> instead credits Accumulated Depreciation—Equipment. Accumulated Depreciation is called a contra asset account. Such an account is off set against an asset account on the statement of financial position. Thus, the Accumulated Depreciation— Equipment account off sets the asset Equipment. This account keeps track of the total amount of depreciation expense taken over the life of the asset. To keep the accounting equation in balance, </a:t>
            </a:r>
            <a:r>
              <a:rPr lang="en-US" sz="4800" dirty="0" err="1">
                <a:solidFill>
                  <a:sysClr val="windowText" lastClr="000000"/>
                </a:solidFill>
              </a:rPr>
              <a:t>Yazici</a:t>
            </a:r>
            <a:r>
              <a:rPr lang="en-US" sz="4800" dirty="0">
                <a:solidFill>
                  <a:sysClr val="windowText" lastClr="000000"/>
                </a:solidFill>
              </a:rPr>
              <a:t> decreases equity by increasing an expense account, Depreciation Expense.</a:t>
            </a:r>
          </a:p>
        </p:txBody>
      </p:sp>
      <p:pic>
        <p:nvPicPr>
          <p:cNvPr id="7" name="Picture 6">
            <a:extLst>
              <a:ext uri="{FF2B5EF4-FFF2-40B4-BE49-F238E27FC236}">
                <a16:creationId xmlns:a16="http://schemas.microsoft.com/office/drawing/2014/main" id="{918719A0-F6F3-4449-96C7-1F672647FF72}"/>
              </a:ext>
            </a:extLst>
          </p:cNvPr>
          <p:cNvPicPr>
            <a:picLocks noChangeAspect="1"/>
          </p:cNvPicPr>
          <p:nvPr/>
        </p:nvPicPr>
        <p:blipFill>
          <a:blip r:embed="rId3"/>
          <a:stretch>
            <a:fillRect/>
          </a:stretch>
        </p:blipFill>
        <p:spPr>
          <a:xfrm>
            <a:off x="1962299" y="3270834"/>
            <a:ext cx="4522256" cy="9365595"/>
          </a:xfrm>
          <a:prstGeom prst="rect">
            <a:avLst/>
          </a:prstGeom>
        </p:spPr>
      </p:pic>
      <p:sp>
        <p:nvSpPr>
          <p:cNvPr id="4" name="Footer Placeholder 3">
            <a:extLst>
              <a:ext uri="{FF2B5EF4-FFF2-40B4-BE49-F238E27FC236}">
                <a16:creationId xmlns:a16="http://schemas.microsoft.com/office/drawing/2014/main" id="{E82740F2-3105-4B88-A71A-FA5357F0B2A9}"/>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A02CA517-8A6A-486A-A6EB-D8CD1F3313EB}"/>
              </a:ext>
            </a:extLst>
          </p:cNvPr>
          <p:cNvSpPr>
            <a:spLocks noGrp="1"/>
          </p:cNvSpPr>
          <p:nvPr>
            <p:ph type="sldNum" sz="quarter" idx="12"/>
          </p:nvPr>
        </p:nvSpPr>
        <p:spPr/>
        <p:txBody>
          <a:bodyPr/>
          <a:lstStyle/>
          <a:p>
            <a:fld id="{EBE3AD81-3AD4-9C46-856E-C08CF1183C60}" type="slidenum">
              <a:rPr lang="en-US" smtClean="0"/>
              <a:pPr/>
              <a:t>21</a:t>
            </a:fld>
            <a:endParaRPr lang="en-US" dirty="0"/>
          </a:p>
        </p:txBody>
      </p:sp>
    </p:spTree>
    <p:extLst>
      <p:ext uri="{BB962C8B-B14F-4D97-AF65-F5344CB8AC3E}">
        <p14:creationId xmlns:p14="http://schemas.microsoft.com/office/powerpoint/2010/main" val="161076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0A34-26A3-4856-89B5-F79987536EA4}"/>
              </a:ext>
            </a:extLst>
          </p:cNvPr>
          <p:cNvSpPr>
            <a:spLocks noGrp="1"/>
          </p:cNvSpPr>
          <p:nvPr>
            <p:ph type="title"/>
          </p:nvPr>
        </p:nvSpPr>
        <p:spPr/>
        <p:txBody>
          <a:bodyPr/>
          <a:lstStyle/>
          <a:p>
            <a:r>
              <a:rPr lang="en-US" dirty="0"/>
              <a:t>Adjusting Entries for Deferrals (cont’d)</a:t>
            </a:r>
          </a:p>
        </p:txBody>
      </p:sp>
      <p:sp>
        <p:nvSpPr>
          <p:cNvPr id="3" name="Content Placeholder 2">
            <a:extLst>
              <a:ext uri="{FF2B5EF4-FFF2-40B4-BE49-F238E27FC236}">
                <a16:creationId xmlns:a16="http://schemas.microsoft.com/office/drawing/2014/main" id="{F0D91DF7-FF56-460C-95AD-8F52636E6208}"/>
              </a:ext>
            </a:extLst>
          </p:cNvPr>
          <p:cNvSpPr>
            <a:spLocks noGrp="1"/>
          </p:cNvSpPr>
          <p:nvPr>
            <p:ph sz="quarter" idx="13"/>
          </p:nvPr>
        </p:nvSpPr>
        <p:spPr/>
        <p:txBody>
          <a:bodyPr/>
          <a:lstStyle/>
          <a:p>
            <a:r>
              <a:rPr lang="en-US" b="1" dirty="0">
                <a:solidFill>
                  <a:srgbClr val="F89387"/>
                </a:solidFill>
              </a:rPr>
              <a:t>1 Prepaid expenses </a:t>
            </a:r>
            <a:r>
              <a:rPr lang="en-US" dirty="0"/>
              <a:t>– Adjustment for depreciation</a:t>
            </a:r>
          </a:p>
          <a:p>
            <a:pPr lvl="1"/>
            <a:r>
              <a:rPr lang="en-US" dirty="0"/>
              <a:t>Statement of financial position presentation of accumulated depreciation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The purpose of depreciation is not valuation but a means of </a:t>
            </a:r>
            <a:r>
              <a:rPr lang="en-US" b="1" dirty="0"/>
              <a:t>cost allocation</a:t>
            </a:r>
          </a:p>
        </p:txBody>
      </p:sp>
      <p:pic>
        <p:nvPicPr>
          <p:cNvPr id="5" name="Picture 4">
            <a:extLst>
              <a:ext uri="{FF2B5EF4-FFF2-40B4-BE49-F238E27FC236}">
                <a16:creationId xmlns:a16="http://schemas.microsoft.com/office/drawing/2014/main" id="{228B75CD-3EA7-4297-9C06-8048858649AA}"/>
              </a:ext>
            </a:extLst>
          </p:cNvPr>
          <p:cNvPicPr>
            <a:picLocks noChangeAspect="1"/>
          </p:cNvPicPr>
          <p:nvPr/>
        </p:nvPicPr>
        <p:blipFill>
          <a:blip r:embed="rId3"/>
          <a:stretch>
            <a:fillRect/>
          </a:stretch>
        </p:blipFill>
        <p:spPr>
          <a:xfrm>
            <a:off x="3446984" y="4846565"/>
            <a:ext cx="14139582" cy="2775383"/>
          </a:xfrm>
          <a:prstGeom prst="rect">
            <a:avLst/>
          </a:prstGeom>
        </p:spPr>
      </p:pic>
      <p:sp>
        <p:nvSpPr>
          <p:cNvPr id="13" name="Speech Bubble: Rectangle with Corners Rounded 12">
            <a:extLst>
              <a:ext uri="{FF2B5EF4-FFF2-40B4-BE49-F238E27FC236}">
                <a16:creationId xmlns:a16="http://schemas.microsoft.com/office/drawing/2014/main" id="{71EB419C-AD25-4C7D-A94B-F0C66E9D0052}"/>
              </a:ext>
            </a:extLst>
          </p:cNvPr>
          <p:cNvSpPr/>
          <p:nvPr/>
        </p:nvSpPr>
        <p:spPr>
          <a:xfrm>
            <a:off x="17862337" y="5814920"/>
            <a:ext cx="4919918" cy="1255277"/>
          </a:xfrm>
          <a:prstGeom prst="wedgeRoundRectCallout">
            <a:avLst>
              <a:gd name="adj1" fmla="val -58229"/>
              <a:gd name="adj2" fmla="val 25468"/>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Book value </a:t>
            </a:r>
            <a:r>
              <a:rPr lang="en-US" sz="3200" dirty="0">
                <a:solidFill>
                  <a:schemeClr val="tx2"/>
                </a:solidFill>
              </a:rPr>
              <a:t>is also referred to as </a:t>
            </a:r>
            <a:r>
              <a:rPr lang="en-US" sz="3200" b="1" dirty="0">
                <a:solidFill>
                  <a:schemeClr val="tx2"/>
                </a:solidFill>
              </a:rPr>
              <a:t>carrying value</a:t>
            </a:r>
          </a:p>
        </p:txBody>
      </p:sp>
      <p:sp>
        <p:nvSpPr>
          <p:cNvPr id="12" name="Speech Bubble: Rectangle with Corners Rounded 11">
            <a:extLst>
              <a:ext uri="{FF2B5EF4-FFF2-40B4-BE49-F238E27FC236}">
                <a16:creationId xmlns:a16="http://schemas.microsoft.com/office/drawing/2014/main" id="{76BB2263-D2AF-4E72-BA45-A3D67BD26358}"/>
              </a:ext>
            </a:extLst>
          </p:cNvPr>
          <p:cNvSpPr/>
          <p:nvPr/>
        </p:nvSpPr>
        <p:spPr>
          <a:xfrm>
            <a:off x="5060737" y="6851845"/>
            <a:ext cx="4919918" cy="1043080"/>
          </a:xfrm>
          <a:prstGeom prst="wedgeRoundRectCallout">
            <a:avLst>
              <a:gd name="adj1" fmla="val -10007"/>
              <a:gd name="adj2" fmla="val -85768"/>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2"/>
                </a:solidFill>
              </a:rPr>
              <a:t>“Contra asset” account</a:t>
            </a:r>
          </a:p>
        </p:txBody>
      </p:sp>
      <p:sp>
        <p:nvSpPr>
          <p:cNvPr id="4" name="Footer Placeholder 3">
            <a:extLst>
              <a:ext uri="{FF2B5EF4-FFF2-40B4-BE49-F238E27FC236}">
                <a16:creationId xmlns:a16="http://schemas.microsoft.com/office/drawing/2014/main" id="{6A749C4A-5906-4345-B1DC-86383F9C1761}"/>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D3A84F7B-ADD8-4D03-BA0B-8781E0A61116}"/>
              </a:ext>
            </a:extLst>
          </p:cNvPr>
          <p:cNvSpPr>
            <a:spLocks noGrp="1"/>
          </p:cNvSpPr>
          <p:nvPr>
            <p:ph type="sldNum" sz="quarter" idx="12"/>
          </p:nvPr>
        </p:nvSpPr>
        <p:spPr/>
        <p:txBody>
          <a:bodyPr/>
          <a:lstStyle/>
          <a:p>
            <a:fld id="{EBE3AD81-3AD4-9C46-856E-C08CF1183C60}" type="slidenum">
              <a:rPr lang="en-US" smtClean="0"/>
              <a:pPr/>
              <a:t>22</a:t>
            </a:fld>
            <a:endParaRPr lang="en-US" dirty="0"/>
          </a:p>
        </p:txBody>
      </p:sp>
    </p:spTree>
    <p:extLst>
      <p:ext uri="{BB962C8B-B14F-4D97-AF65-F5344CB8AC3E}">
        <p14:creationId xmlns:p14="http://schemas.microsoft.com/office/powerpoint/2010/main" val="3730347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0A34-26A3-4856-89B5-F79987536EA4}"/>
              </a:ext>
            </a:extLst>
          </p:cNvPr>
          <p:cNvSpPr>
            <a:spLocks noGrp="1"/>
          </p:cNvSpPr>
          <p:nvPr>
            <p:ph type="title"/>
          </p:nvPr>
        </p:nvSpPr>
        <p:spPr/>
        <p:txBody>
          <a:bodyPr/>
          <a:lstStyle/>
          <a:p>
            <a:r>
              <a:rPr lang="en-US" dirty="0"/>
              <a:t>Adjusting Entries for Deferrals (cont’d)</a:t>
            </a:r>
          </a:p>
        </p:txBody>
      </p:sp>
      <p:sp>
        <p:nvSpPr>
          <p:cNvPr id="3" name="Content Placeholder 2">
            <a:extLst>
              <a:ext uri="{FF2B5EF4-FFF2-40B4-BE49-F238E27FC236}">
                <a16:creationId xmlns:a16="http://schemas.microsoft.com/office/drawing/2014/main" id="{F0D91DF7-FF56-460C-95AD-8F52636E6208}"/>
              </a:ext>
            </a:extLst>
          </p:cNvPr>
          <p:cNvSpPr>
            <a:spLocks noGrp="1"/>
          </p:cNvSpPr>
          <p:nvPr>
            <p:ph sz="quarter" idx="13"/>
          </p:nvPr>
        </p:nvSpPr>
        <p:spPr/>
        <p:txBody>
          <a:bodyPr/>
          <a:lstStyle/>
          <a:p>
            <a:r>
              <a:rPr lang="en-US" b="1" dirty="0">
                <a:solidFill>
                  <a:srgbClr val="F89387"/>
                </a:solidFill>
              </a:rPr>
              <a:t>1 Prepaid expenses </a:t>
            </a:r>
            <a:r>
              <a:rPr lang="en-US" dirty="0"/>
              <a:t>– Adjustment for depreciation</a:t>
            </a:r>
          </a:p>
        </p:txBody>
      </p:sp>
      <p:pic>
        <p:nvPicPr>
          <p:cNvPr id="6" name="Picture 5">
            <a:extLst>
              <a:ext uri="{FF2B5EF4-FFF2-40B4-BE49-F238E27FC236}">
                <a16:creationId xmlns:a16="http://schemas.microsoft.com/office/drawing/2014/main" id="{A9997874-6B36-4856-B91B-12FE5BA78B49}"/>
              </a:ext>
            </a:extLst>
          </p:cNvPr>
          <p:cNvPicPr>
            <a:picLocks noChangeAspect="1"/>
          </p:cNvPicPr>
          <p:nvPr/>
        </p:nvPicPr>
        <p:blipFill>
          <a:blip r:embed="rId3"/>
          <a:stretch>
            <a:fillRect/>
          </a:stretch>
        </p:blipFill>
        <p:spPr>
          <a:xfrm>
            <a:off x="8987591" y="3270834"/>
            <a:ext cx="12642227" cy="9365595"/>
          </a:xfrm>
          <a:prstGeom prst="rect">
            <a:avLst/>
          </a:prstGeom>
        </p:spPr>
      </p:pic>
      <p:pic>
        <p:nvPicPr>
          <p:cNvPr id="9" name="Picture 8">
            <a:extLst>
              <a:ext uri="{FF2B5EF4-FFF2-40B4-BE49-F238E27FC236}">
                <a16:creationId xmlns:a16="http://schemas.microsoft.com/office/drawing/2014/main" id="{C6843F06-64D0-44EB-AFD0-6CBCF34F61B8}"/>
              </a:ext>
            </a:extLst>
          </p:cNvPr>
          <p:cNvPicPr>
            <a:picLocks noChangeAspect="1"/>
          </p:cNvPicPr>
          <p:nvPr/>
        </p:nvPicPr>
        <p:blipFill>
          <a:blip r:embed="rId4"/>
          <a:stretch>
            <a:fillRect/>
          </a:stretch>
        </p:blipFill>
        <p:spPr>
          <a:xfrm>
            <a:off x="1962299" y="3270834"/>
            <a:ext cx="4522256" cy="9365595"/>
          </a:xfrm>
          <a:prstGeom prst="rect">
            <a:avLst/>
          </a:prstGeom>
        </p:spPr>
      </p:pic>
      <p:sp>
        <p:nvSpPr>
          <p:cNvPr id="4" name="Footer Placeholder 3">
            <a:extLst>
              <a:ext uri="{FF2B5EF4-FFF2-40B4-BE49-F238E27FC236}">
                <a16:creationId xmlns:a16="http://schemas.microsoft.com/office/drawing/2014/main" id="{AEA4C38F-4716-4E50-8F1A-9D048447DDD0}"/>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5" name="Slide Number Placeholder 4">
            <a:extLst>
              <a:ext uri="{FF2B5EF4-FFF2-40B4-BE49-F238E27FC236}">
                <a16:creationId xmlns:a16="http://schemas.microsoft.com/office/drawing/2014/main" id="{795810AD-8B68-44D6-904E-42792FD53021}"/>
              </a:ext>
            </a:extLst>
          </p:cNvPr>
          <p:cNvSpPr>
            <a:spLocks noGrp="1"/>
          </p:cNvSpPr>
          <p:nvPr>
            <p:ph type="sldNum" sz="quarter" idx="12"/>
          </p:nvPr>
        </p:nvSpPr>
        <p:spPr/>
        <p:txBody>
          <a:bodyPr/>
          <a:lstStyle/>
          <a:p>
            <a:fld id="{EBE3AD81-3AD4-9C46-856E-C08CF1183C60}" type="slidenum">
              <a:rPr lang="en-US" smtClean="0"/>
              <a:pPr/>
              <a:t>23</a:t>
            </a:fld>
            <a:endParaRPr lang="en-US" dirty="0"/>
          </a:p>
        </p:txBody>
      </p:sp>
      <p:sp>
        <p:nvSpPr>
          <p:cNvPr id="7" name="Rectangle 6">
            <a:extLst>
              <a:ext uri="{FF2B5EF4-FFF2-40B4-BE49-F238E27FC236}">
                <a16:creationId xmlns:a16="http://schemas.microsoft.com/office/drawing/2014/main" id="{3C727313-010D-4406-B7E4-5C195A67E122}"/>
              </a:ext>
            </a:extLst>
          </p:cNvPr>
          <p:cNvSpPr/>
          <p:nvPr/>
        </p:nvSpPr>
        <p:spPr>
          <a:xfrm>
            <a:off x="14930890" y="11554180"/>
            <a:ext cx="1271135" cy="275869"/>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2B57C0-C7BF-4526-9E07-D2046088F3C5}"/>
              </a:ext>
            </a:extLst>
          </p:cNvPr>
          <p:cNvSpPr/>
          <p:nvPr/>
        </p:nvSpPr>
        <p:spPr>
          <a:xfrm>
            <a:off x="13469687" y="7839995"/>
            <a:ext cx="4254014" cy="1111500"/>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E84FCB-C10D-47B0-B9E0-1A20E6730A72}"/>
              </a:ext>
            </a:extLst>
          </p:cNvPr>
          <p:cNvSpPr/>
          <p:nvPr/>
        </p:nvSpPr>
        <p:spPr>
          <a:xfrm>
            <a:off x="17872483" y="7744745"/>
            <a:ext cx="498067"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82ED9C-F82A-4262-B70A-44A908F6A86A}"/>
              </a:ext>
            </a:extLst>
          </p:cNvPr>
          <p:cNvSpPr/>
          <p:nvPr/>
        </p:nvSpPr>
        <p:spPr>
          <a:xfrm>
            <a:off x="18443347" y="7744745"/>
            <a:ext cx="1084880"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5F6286-2310-4631-8E34-6BD35F537D24}"/>
              </a:ext>
            </a:extLst>
          </p:cNvPr>
          <p:cNvSpPr/>
          <p:nvPr/>
        </p:nvSpPr>
        <p:spPr>
          <a:xfrm>
            <a:off x="19740614" y="7744745"/>
            <a:ext cx="618604"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A0C480-E566-459E-92B4-4BFF796AF9C6}"/>
              </a:ext>
            </a:extLst>
          </p:cNvPr>
          <p:cNvSpPr/>
          <p:nvPr/>
        </p:nvSpPr>
        <p:spPr>
          <a:xfrm>
            <a:off x="17644786" y="11554180"/>
            <a:ext cx="1271135" cy="275869"/>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966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0A34-26A3-4856-89B5-F79987536EA4}"/>
              </a:ext>
            </a:extLst>
          </p:cNvPr>
          <p:cNvSpPr>
            <a:spLocks noGrp="1"/>
          </p:cNvSpPr>
          <p:nvPr>
            <p:ph type="title"/>
          </p:nvPr>
        </p:nvSpPr>
        <p:spPr/>
        <p:txBody>
          <a:bodyPr/>
          <a:lstStyle/>
          <a:p>
            <a:r>
              <a:rPr lang="en-US" dirty="0"/>
              <a:t>Adjusting Entries for Deferrals (cont’d)</a:t>
            </a:r>
          </a:p>
        </p:txBody>
      </p:sp>
      <p:sp>
        <p:nvSpPr>
          <p:cNvPr id="3" name="Content Placeholder 2">
            <a:extLst>
              <a:ext uri="{FF2B5EF4-FFF2-40B4-BE49-F238E27FC236}">
                <a16:creationId xmlns:a16="http://schemas.microsoft.com/office/drawing/2014/main" id="{F0D91DF7-FF56-460C-95AD-8F52636E6208}"/>
              </a:ext>
            </a:extLst>
          </p:cNvPr>
          <p:cNvSpPr>
            <a:spLocks noGrp="1"/>
          </p:cNvSpPr>
          <p:nvPr>
            <p:ph sz="quarter" idx="13"/>
          </p:nvPr>
        </p:nvSpPr>
        <p:spPr/>
        <p:txBody>
          <a:bodyPr>
            <a:normAutofit/>
          </a:bodyPr>
          <a:lstStyle/>
          <a:p>
            <a:r>
              <a:rPr lang="en-US" b="1" dirty="0">
                <a:solidFill>
                  <a:srgbClr val="F89387"/>
                </a:solidFill>
              </a:rPr>
              <a:t>2 Unearned Revenues</a:t>
            </a:r>
          </a:p>
          <a:p>
            <a:pPr lvl="1"/>
            <a:r>
              <a:rPr lang="en-US" dirty="0"/>
              <a:t>When companies receive cash before services are performed, they record a liability by increasing (crediting) a liability account called unearned revenues</a:t>
            </a:r>
          </a:p>
          <a:p>
            <a:pPr lvl="1"/>
            <a:r>
              <a:rPr lang="en-US" dirty="0"/>
              <a:t>The adjusting entry for unearned revenues results in a decrease (a debit) to a liability account and an increase (a credit) to a revenue account</a:t>
            </a:r>
          </a:p>
          <a:p>
            <a:pPr lvl="1"/>
            <a:endParaRPr lang="en-US" dirty="0"/>
          </a:p>
          <a:p>
            <a:pPr lvl="1"/>
            <a:endParaRPr lang="en-US" dirty="0"/>
          </a:p>
          <a:p>
            <a:pPr lvl="1"/>
            <a:endParaRPr lang="en-US" dirty="0"/>
          </a:p>
          <a:p>
            <a:pPr lvl="1"/>
            <a:endParaRPr lang="en-US" dirty="0"/>
          </a:p>
          <a:p>
            <a:pPr lvl="1"/>
            <a:r>
              <a:rPr lang="en-US" dirty="0"/>
              <a:t>If there is no timing difference, then no need to record an adjusting entry</a:t>
            </a:r>
          </a:p>
          <a:p>
            <a:pPr lvl="1"/>
            <a:endParaRPr lang="en-US" dirty="0"/>
          </a:p>
        </p:txBody>
      </p:sp>
      <p:sp>
        <p:nvSpPr>
          <p:cNvPr id="11" name="TextBox 10">
            <a:extLst>
              <a:ext uri="{FF2B5EF4-FFF2-40B4-BE49-F238E27FC236}">
                <a16:creationId xmlns:a16="http://schemas.microsoft.com/office/drawing/2014/main" id="{FD0922D3-F3D8-40D8-9902-E77C1CCD538A}"/>
              </a:ext>
            </a:extLst>
          </p:cNvPr>
          <p:cNvSpPr txBox="1"/>
          <p:nvPr/>
        </p:nvSpPr>
        <p:spPr>
          <a:xfrm>
            <a:off x="14548286" y="6290466"/>
            <a:ext cx="5199338" cy="769441"/>
          </a:xfrm>
          <a:prstGeom prst="rect">
            <a:avLst/>
          </a:prstGeom>
          <a:noFill/>
        </p:spPr>
        <p:txBody>
          <a:bodyPr wrap="square">
            <a:spAutoFit/>
          </a:bodyPr>
          <a:lstStyle/>
          <a:p>
            <a:r>
              <a:rPr lang="en-US" sz="4400" b="1" dirty="0">
                <a:solidFill>
                  <a:srgbClr val="F89387"/>
                </a:solidFill>
              </a:rPr>
              <a:t>Revenue</a:t>
            </a:r>
            <a:r>
              <a:rPr lang="en-US" sz="4400" dirty="0">
                <a:solidFill>
                  <a:schemeClr val="tx2"/>
                </a:solidFill>
              </a:rPr>
              <a:t> recognized</a:t>
            </a:r>
          </a:p>
        </p:txBody>
      </p:sp>
      <p:sp>
        <p:nvSpPr>
          <p:cNvPr id="13" name="TextBox 12">
            <a:extLst>
              <a:ext uri="{FF2B5EF4-FFF2-40B4-BE49-F238E27FC236}">
                <a16:creationId xmlns:a16="http://schemas.microsoft.com/office/drawing/2014/main" id="{22F6D59F-A447-475F-B828-12B6048AEE77}"/>
              </a:ext>
            </a:extLst>
          </p:cNvPr>
          <p:cNvSpPr txBox="1"/>
          <p:nvPr/>
        </p:nvSpPr>
        <p:spPr>
          <a:xfrm>
            <a:off x="3926317" y="6290466"/>
            <a:ext cx="5199338"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received in advance</a:t>
            </a:r>
          </a:p>
        </p:txBody>
      </p:sp>
      <p:sp>
        <p:nvSpPr>
          <p:cNvPr id="15" name="Arrow: Right 14">
            <a:extLst>
              <a:ext uri="{FF2B5EF4-FFF2-40B4-BE49-F238E27FC236}">
                <a16:creationId xmlns:a16="http://schemas.microsoft.com/office/drawing/2014/main" id="{CC0BF936-2392-4EDB-9D77-4906F2FDC970}"/>
              </a:ext>
            </a:extLst>
          </p:cNvPr>
          <p:cNvSpPr/>
          <p:nvPr/>
        </p:nvSpPr>
        <p:spPr>
          <a:xfrm>
            <a:off x="9125656" y="6493258"/>
            <a:ext cx="5490230" cy="363856"/>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Fast Time Logo, Stop Watch Symbol, Time Period Concept, Working.. Royalty  Free Cliparts, Vectors, And Stock Illustration. Image 128586641.">
            <a:extLst>
              <a:ext uri="{FF2B5EF4-FFF2-40B4-BE49-F238E27FC236}">
                <a16:creationId xmlns:a16="http://schemas.microsoft.com/office/drawing/2014/main" id="{6286593E-65B7-4F88-9163-B7003097F7C3}"/>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11429567" y="6139949"/>
            <a:ext cx="814807" cy="91957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9BC947D4-F609-4193-87EE-EEFFE6675D65}"/>
              </a:ext>
            </a:extLst>
          </p:cNvPr>
          <p:cNvSpPr/>
          <p:nvPr/>
        </p:nvSpPr>
        <p:spPr>
          <a:xfrm>
            <a:off x="3625712" y="7332884"/>
            <a:ext cx="6917744" cy="1586551"/>
          </a:xfrm>
          <a:prstGeom prst="roundRect">
            <a:avLst/>
          </a:prstGeom>
          <a:ln w="76200">
            <a:solidFill>
              <a:srgbClr val="F89387"/>
            </a:solidFill>
          </a:ln>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sz="4400" b="1" dirty="0">
                <a:solidFill>
                  <a:srgbClr val="E0A71A"/>
                </a:solidFill>
              </a:rPr>
              <a:t>Cash</a:t>
            </a:r>
            <a:endParaRPr lang="en-US" sz="4400" dirty="0">
              <a:solidFill>
                <a:schemeClr val="tx2"/>
              </a:solidFill>
            </a:endParaRPr>
          </a:p>
          <a:p>
            <a:r>
              <a:rPr lang="en-US" sz="4400" dirty="0">
                <a:solidFill>
                  <a:schemeClr val="tx2"/>
                </a:solidFill>
              </a:rPr>
              <a:t>      Cr. </a:t>
            </a:r>
            <a:r>
              <a:rPr lang="en-US" altLang="zh-CN" sz="4400" dirty="0">
                <a:solidFill>
                  <a:schemeClr val="tx2"/>
                </a:solidFill>
              </a:rPr>
              <a:t>Unearned Revenue</a:t>
            </a:r>
            <a:endParaRPr lang="en-US" sz="4400" b="1" dirty="0">
              <a:solidFill>
                <a:srgbClr val="E0A71A"/>
              </a:solidFill>
            </a:endParaRPr>
          </a:p>
        </p:txBody>
      </p:sp>
      <p:sp>
        <p:nvSpPr>
          <p:cNvPr id="21" name="Rectangle: Rounded Corners 20">
            <a:extLst>
              <a:ext uri="{FF2B5EF4-FFF2-40B4-BE49-F238E27FC236}">
                <a16:creationId xmlns:a16="http://schemas.microsoft.com/office/drawing/2014/main" id="{0A20A4AC-EF19-4333-9FFF-E88C8C182992}"/>
              </a:ext>
            </a:extLst>
          </p:cNvPr>
          <p:cNvSpPr/>
          <p:nvPr/>
        </p:nvSpPr>
        <p:spPr>
          <a:xfrm>
            <a:off x="14052285" y="7332884"/>
            <a:ext cx="7315800" cy="1586551"/>
          </a:xfrm>
          <a:prstGeom prst="roundRect">
            <a:avLst/>
          </a:prstGeom>
          <a:ln w="76200">
            <a:solidFill>
              <a:srgbClr val="F89387"/>
            </a:solidFill>
          </a:ln>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altLang="zh-CN" sz="4400" dirty="0">
                <a:solidFill>
                  <a:schemeClr val="tx2"/>
                </a:solidFill>
              </a:rPr>
              <a:t>Unearned Revenue</a:t>
            </a:r>
          </a:p>
          <a:p>
            <a:r>
              <a:rPr lang="en-US" sz="4400" dirty="0">
                <a:solidFill>
                  <a:schemeClr val="tx2"/>
                </a:solidFill>
              </a:rPr>
              <a:t>      Cr. </a:t>
            </a:r>
            <a:r>
              <a:rPr lang="en-US" sz="4400" b="1" dirty="0">
                <a:solidFill>
                  <a:srgbClr val="F89387"/>
                </a:solidFill>
              </a:rPr>
              <a:t>Revenues</a:t>
            </a:r>
          </a:p>
        </p:txBody>
      </p:sp>
      <p:sp>
        <p:nvSpPr>
          <p:cNvPr id="23" name="TextBox 22">
            <a:extLst>
              <a:ext uri="{FF2B5EF4-FFF2-40B4-BE49-F238E27FC236}">
                <a16:creationId xmlns:a16="http://schemas.microsoft.com/office/drawing/2014/main" id="{E640789F-F0C9-455F-A470-CCDD02552091}"/>
              </a:ext>
            </a:extLst>
          </p:cNvPr>
          <p:cNvSpPr txBox="1"/>
          <p:nvPr/>
        </p:nvSpPr>
        <p:spPr>
          <a:xfrm>
            <a:off x="2119086" y="10144064"/>
            <a:ext cx="9006316"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a:t>
            </a:r>
            <a:r>
              <a:rPr lang="en-US" altLang="zh-CN" sz="4400" dirty="0">
                <a:solidFill>
                  <a:schemeClr val="tx2"/>
                </a:solidFill>
              </a:rPr>
              <a:t>received</a:t>
            </a:r>
            <a:r>
              <a:rPr lang="en-US" sz="4400" dirty="0">
                <a:solidFill>
                  <a:schemeClr val="tx2"/>
                </a:solidFill>
              </a:rPr>
              <a:t> and </a:t>
            </a:r>
            <a:r>
              <a:rPr lang="en-US" sz="4400" b="1" dirty="0">
                <a:solidFill>
                  <a:srgbClr val="F89387"/>
                </a:solidFill>
              </a:rPr>
              <a:t>Revenue</a:t>
            </a:r>
            <a:r>
              <a:rPr lang="en-US" sz="4400" dirty="0">
                <a:solidFill>
                  <a:srgbClr val="F89387"/>
                </a:solidFill>
              </a:rPr>
              <a:t> </a:t>
            </a:r>
            <a:r>
              <a:rPr lang="en-US" sz="4400" dirty="0">
                <a:solidFill>
                  <a:schemeClr val="tx2"/>
                </a:solidFill>
              </a:rPr>
              <a:t>recognized</a:t>
            </a:r>
          </a:p>
        </p:txBody>
      </p:sp>
      <p:sp>
        <p:nvSpPr>
          <p:cNvPr id="25" name="Rectangle: Rounded Corners 24">
            <a:extLst>
              <a:ext uri="{FF2B5EF4-FFF2-40B4-BE49-F238E27FC236}">
                <a16:creationId xmlns:a16="http://schemas.microsoft.com/office/drawing/2014/main" id="{22432749-58F9-4BEA-9E82-4FB30E401EC6}"/>
              </a:ext>
            </a:extLst>
          </p:cNvPr>
          <p:cNvSpPr/>
          <p:nvPr/>
        </p:nvSpPr>
        <p:spPr>
          <a:xfrm>
            <a:off x="3625712" y="10938950"/>
            <a:ext cx="6917744" cy="1586551"/>
          </a:xfrm>
          <a:prstGeom prst="roundRect">
            <a:avLst/>
          </a:prstGeom>
          <a:ln w="76200">
            <a:solidFill>
              <a:srgbClr val="F89387"/>
            </a:solidFill>
          </a:ln>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sz="4400" b="1" dirty="0">
                <a:solidFill>
                  <a:srgbClr val="E0A71A"/>
                </a:solidFill>
              </a:rPr>
              <a:t>Cash</a:t>
            </a:r>
            <a:endParaRPr lang="en-US" sz="4400" dirty="0">
              <a:solidFill>
                <a:schemeClr val="tx2"/>
              </a:solidFill>
            </a:endParaRPr>
          </a:p>
          <a:p>
            <a:r>
              <a:rPr lang="en-US" sz="4400" dirty="0">
                <a:solidFill>
                  <a:schemeClr val="tx2"/>
                </a:solidFill>
              </a:rPr>
              <a:t>      Cr. </a:t>
            </a:r>
            <a:r>
              <a:rPr lang="en-US" sz="4400" b="1" dirty="0">
                <a:solidFill>
                  <a:srgbClr val="F89387"/>
                </a:solidFill>
              </a:rPr>
              <a:t>Revenues</a:t>
            </a:r>
          </a:p>
        </p:txBody>
      </p:sp>
      <p:sp>
        <p:nvSpPr>
          <p:cNvPr id="27" name="TextBox 26">
            <a:extLst>
              <a:ext uri="{FF2B5EF4-FFF2-40B4-BE49-F238E27FC236}">
                <a16:creationId xmlns:a16="http://schemas.microsoft.com/office/drawing/2014/main" id="{F445A1DD-F14A-460D-B82C-BFC2BACD75B3}"/>
              </a:ext>
            </a:extLst>
          </p:cNvPr>
          <p:cNvSpPr txBox="1"/>
          <p:nvPr/>
        </p:nvSpPr>
        <p:spPr>
          <a:xfrm>
            <a:off x="13853115" y="11290315"/>
            <a:ext cx="7714140" cy="769441"/>
          </a:xfrm>
          <a:prstGeom prst="rect">
            <a:avLst/>
          </a:prstGeom>
          <a:noFill/>
        </p:spPr>
        <p:txBody>
          <a:bodyPr wrap="square">
            <a:spAutoFit/>
          </a:bodyPr>
          <a:lstStyle/>
          <a:p>
            <a:pPr algn="ctr"/>
            <a:r>
              <a:rPr lang="en-US" sz="4400" dirty="0">
                <a:solidFill>
                  <a:schemeClr val="tx2"/>
                </a:solidFill>
              </a:rPr>
              <a:t>No adjusting entry</a:t>
            </a:r>
          </a:p>
        </p:txBody>
      </p:sp>
      <p:sp>
        <p:nvSpPr>
          <p:cNvPr id="4" name="Footer Placeholder 3">
            <a:extLst>
              <a:ext uri="{FF2B5EF4-FFF2-40B4-BE49-F238E27FC236}">
                <a16:creationId xmlns:a16="http://schemas.microsoft.com/office/drawing/2014/main" id="{D1A2EC44-E201-4F1D-B3B8-796C53B8FD89}"/>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5" name="Slide Number Placeholder 4">
            <a:extLst>
              <a:ext uri="{FF2B5EF4-FFF2-40B4-BE49-F238E27FC236}">
                <a16:creationId xmlns:a16="http://schemas.microsoft.com/office/drawing/2014/main" id="{598B466D-3F93-4735-90DA-E26BA78FA8F9}"/>
              </a:ext>
            </a:extLst>
          </p:cNvPr>
          <p:cNvSpPr>
            <a:spLocks noGrp="1"/>
          </p:cNvSpPr>
          <p:nvPr>
            <p:ph type="sldNum" sz="quarter" idx="12"/>
          </p:nvPr>
        </p:nvSpPr>
        <p:spPr/>
        <p:txBody>
          <a:bodyPr/>
          <a:lstStyle/>
          <a:p>
            <a:fld id="{EBE3AD81-3AD4-9C46-856E-C08CF1183C60}" type="slidenum">
              <a:rPr lang="en-US" smtClean="0"/>
              <a:pPr/>
              <a:t>24</a:t>
            </a:fld>
            <a:endParaRPr lang="en-US" dirty="0"/>
          </a:p>
        </p:txBody>
      </p:sp>
    </p:spTree>
    <p:extLst>
      <p:ext uri="{BB962C8B-B14F-4D97-AF65-F5344CB8AC3E}">
        <p14:creationId xmlns:p14="http://schemas.microsoft.com/office/powerpoint/2010/main" val="3886164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0A34-26A3-4856-89B5-F79987536EA4}"/>
              </a:ext>
            </a:extLst>
          </p:cNvPr>
          <p:cNvSpPr>
            <a:spLocks noGrp="1"/>
          </p:cNvSpPr>
          <p:nvPr>
            <p:ph type="title"/>
          </p:nvPr>
        </p:nvSpPr>
        <p:spPr/>
        <p:txBody>
          <a:bodyPr/>
          <a:lstStyle/>
          <a:p>
            <a:r>
              <a:rPr lang="en-US" dirty="0"/>
              <a:t>Adjusting Entries for Deferrals (cont’d)</a:t>
            </a:r>
          </a:p>
        </p:txBody>
      </p:sp>
      <p:sp>
        <p:nvSpPr>
          <p:cNvPr id="3" name="Content Placeholder 2">
            <a:extLst>
              <a:ext uri="{FF2B5EF4-FFF2-40B4-BE49-F238E27FC236}">
                <a16:creationId xmlns:a16="http://schemas.microsoft.com/office/drawing/2014/main" id="{F0D91DF7-FF56-460C-95AD-8F52636E6208}"/>
              </a:ext>
            </a:extLst>
          </p:cNvPr>
          <p:cNvSpPr>
            <a:spLocks noGrp="1"/>
          </p:cNvSpPr>
          <p:nvPr>
            <p:ph sz="quarter" idx="13"/>
          </p:nvPr>
        </p:nvSpPr>
        <p:spPr/>
        <p:txBody>
          <a:bodyPr>
            <a:normAutofit/>
          </a:bodyPr>
          <a:lstStyle/>
          <a:p>
            <a:r>
              <a:rPr lang="en-US" sz="5400" b="1" dirty="0">
                <a:solidFill>
                  <a:srgbClr val="F89387"/>
                </a:solidFill>
              </a:rPr>
              <a:t>2 Unearned Revenues </a:t>
            </a:r>
            <a:r>
              <a:rPr lang="en-US" sz="5400" dirty="0"/>
              <a:t>– Adjustment for unearned revenues</a:t>
            </a:r>
          </a:p>
        </p:txBody>
      </p:sp>
      <p:pic>
        <p:nvPicPr>
          <p:cNvPr id="5" name="Picture 4">
            <a:extLst>
              <a:ext uri="{FF2B5EF4-FFF2-40B4-BE49-F238E27FC236}">
                <a16:creationId xmlns:a16="http://schemas.microsoft.com/office/drawing/2014/main" id="{6905225D-CFF3-40F6-898A-4A9752201B0E}"/>
              </a:ext>
            </a:extLst>
          </p:cNvPr>
          <p:cNvPicPr>
            <a:picLocks noChangeAspect="1"/>
          </p:cNvPicPr>
          <p:nvPr/>
        </p:nvPicPr>
        <p:blipFill>
          <a:blip r:embed="rId3"/>
          <a:stretch>
            <a:fillRect/>
          </a:stretch>
        </p:blipFill>
        <p:spPr>
          <a:xfrm>
            <a:off x="2339869" y="3270833"/>
            <a:ext cx="4266168" cy="9365595"/>
          </a:xfrm>
          <a:prstGeom prst="rect">
            <a:avLst/>
          </a:prstGeom>
        </p:spPr>
      </p:pic>
      <p:sp>
        <p:nvSpPr>
          <p:cNvPr id="7" name="Rectangle: Rounded Corners 6">
            <a:extLst>
              <a:ext uri="{FF2B5EF4-FFF2-40B4-BE49-F238E27FC236}">
                <a16:creationId xmlns:a16="http://schemas.microsoft.com/office/drawing/2014/main" id="{F512C6D9-2E2B-4D1B-BAEB-ED818E47C916}"/>
              </a:ext>
            </a:extLst>
          </p:cNvPr>
          <p:cNvSpPr/>
          <p:nvPr/>
        </p:nvSpPr>
        <p:spPr>
          <a:xfrm>
            <a:off x="7075289" y="3537284"/>
            <a:ext cx="16121595" cy="8793344"/>
          </a:xfrm>
          <a:prstGeom prst="roundRect">
            <a:avLst>
              <a:gd name="adj" fmla="val 5779"/>
            </a:avLst>
          </a:prstGeom>
          <a:solidFill>
            <a:schemeClr val="bg1"/>
          </a:solidFill>
          <a:ln w="7620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r>
              <a:rPr lang="en-US" sz="4800" dirty="0" err="1">
                <a:solidFill>
                  <a:sysClr val="windowText" lastClr="000000"/>
                </a:solidFill>
              </a:rPr>
              <a:t>Yazici</a:t>
            </a:r>
            <a:r>
              <a:rPr lang="en-US" sz="4800" dirty="0">
                <a:solidFill>
                  <a:sysClr val="windowText" lastClr="000000"/>
                </a:solidFill>
              </a:rPr>
              <a:t> Advertising received 1,200 on October 2 from R. Knox for advertising services expected to be completed by December 31. </a:t>
            </a:r>
            <a:r>
              <a:rPr lang="en-US" sz="4800" dirty="0" err="1">
                <a:solidFill>
                  <a:sysClr val="windowText" lastClr="000000"/>
                </a:solidFill>
              </a:rPr>
              <a:t>Yazici</a:t>
            </a:r>
            <a:r>
              <a:rPr lang="en-US" sz="4800" dirty="0">
                <a:solidFill>
                  <a:sysClr val="windowText" lastClr="000000"/>
                </a:solidFill>
              </a:rPr>
              <a:t> credited the payment to Unearned Service Revenue. This liability account shows a balance of 1,200 in the October 31 trial balance. From an evaluation of the services </a:t>
            </a:r>
            <a:r>
              <a:rPr lang="en-US" sz="4800" dirty="0" err="1">
                <a:solidFill>
                  <a:sysClr val="windowText" lastClr="000000"/>
                </a:solidFill>
              </a:rPr>
              <a:t>Yazici</a:t>
            </a:r>
            <a:r>
              <a:rPr lang="en-US" sz="4800" dirty="0">
                <a:solidFill>
                  <a:sysClr val="windowText" lastClr="000000"/>
                </a:solidFill>
              </a:rPr>
              <a:t> performed for Knox during October, the company determines that it should recognize 400 of revenue in October. The liability (Unearned Service Revenue) is therefore decreased, and equity (Service Revenue) is increased.</a:t>
            </a:r>
          </a:p>
        </p:txBody>
      </p:sp>
      <p:sp>
        <p:nvSpPr>
          <p:cNvPr id="4" name="Footer Placeholder 3">
            <a:extLst>
              <a:ext uri="{FF2B5EF4-FFF2-40B4-BE49-F238E27FC236}">
                <a16:creationId xmlns:a16="http://schemas.microsoft.com/office/drawing/2014/main" id="{A91FF8F4-24EF-44FF-BA74-9171A729A983}"/>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C6003BD1-D3DB-4ABE-B7F2-EF7A718D2DB6}"/>
              </a:ext>
            </a:extLst>
          </p:cNvPr>
          <p:cNvSpPr>
            <a:spLocks noGrp="1"/>
          </p:cNvSpPr>
          <p:nvPr>
            <p:ph type="sldNum" sz="quarter" idx="12"/>
          </p:nvPr>
        </p:nvSpPr>
        <p:spPr/>
        <p:txBody>
          <a:bodyPr/>
          <a:lstStyle/>
          <a:p>
            <a:fld id="{EBE3AD81-3AD4-9C46-856E-C08CF1183C60}" type="slidenum">
              <a:rPr lang="en-US" smtClean="0"/>
              <a:pPr/>
              <a:t>25</a:t>
            </a:fld>
            <a:endParaRPr lang="en-US" dirty="0"/>
          </a:p>
        </p:txBody>
      </p:sp>
    </p:spTree>
    <p:extLst>
      <p:ext uri="{BB962C8B-B14F-4D97-AF65-F5344CB8AC3E}">
        <p14:creationId xmlns:p14="http://schemas.microsoft.com/office/powerpoint/2010/main" val="4031901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0A34-26A3-4856-89B5-F79987536EA4}"/>
              </a:ext>
            </a:extLst>
          </p:cNvPr>
          <p:cNvSpPr>
            <a:spLocks noGrp="1"/>
          </p:cNvSpPr>
          <p:nvPr>
            <p:ph type="title"/>
          </p:nvPr>
        </p:nvSpPr>
        <p:spPr/>
        <p:txBody>
          <a:bodyPr/>
          <a:lstStyle/>
          <a:p>
            <a:r>
              <a:rPr lang="en-US" dirty="0"/>
              <a:t>Adjusting Entries for Deferrals (cont’d)</a:t>
            </a:r>
          </a:p>
        </p:txBody>
      </p:sp>
      <p:sp>
        <p:nvSpPr>
          <p:cNvPr id="3" name="Content Placeholder 2">
            <a:extLst>
              <a:ext uri="{FF2B5EF4-FFF2-40B4-BE49-F238E27FC236}">
                <a16:creationId xmlns:a16="http://schemas.microsoft.com/office/drawing/2014/main" id="{F0D91DF7-FF56-460C-95AD-8F52636E6208}"/>
              </a:ext>
            </a:extLst>
          </p:cNvPr>
          <p:cNvSpPr>
            <a:spLocks noGrp="1"/>
          </p:cNvSpPr>
          <p:nvPr>
            <p:ph sz="quarter" idx="13"/>
          </p:nvPr>
        </p:nvSpPr>
        <p:spPr/>
        <p:txBody>
          <a:bodyPr>
            <a:normAutofit/>
          </a:bodyPr>
          <a:lstStyle/>
          <a:p>
            <a:r>
              <a:rPr lang="en-US" sz="5400" b="1" dirty="0">
                <a:solidFill>
                  <a:srgbClr val="F89387"/>
                </a:solidFill>
              </a:rPr>
              <a:t>2 Unearned Revenues </a:t>
            </a:r>
            <a:r>
              <a:rPr lang="en-US" sz="5400" dirty="0"/>
              <a:t>– Adjustment for unearned revenues</a:t>
            </a:r>
          </a:p>
        </p:txBody>
      </p:sp>
      <p:pic>
        <p:nvPicPr>
          <p:cNvPr id="5" name="Picture 4">
            <a:extLst>
              <a:ext uri="{FF2B5EF4-FFF2-40B4-BE49-F238E27FC236}">
                <a16:creationId xmlns:a16="http://schemas.microsoft.com/office/drawing/2014/main" id="{6905225D-CFF3-40F6-898A-4A9752201B0E}"/>
              </a:ext>
            </a:extLst>
          </p:cNvPr>
          <p:cNvPicPr>
            <a:picLocks noChangeAspect="1"/>
          </p:cNvPicPr>
          <p:nvPr/>
        </p:nvPicPr>
        <p:blipFill>
          <a:blip r:embed="rId3"/>
          <a:stretch>
            <a:fillRect/>
          </a:stretch>
        </p:blipFill>
        <p:spPr>
          <a:xfrm>
            <a:off x="2339869" y="3270833"/>
            <a:ext cx="4266168" cy="9365595"/>
          </a:xfrm>
          <a:prstGeom prst="rect">
            <a:avLst/>
          </a:prstGeom>
        </p:spPr>
      </p:pic>
      <p:pic>
        <p:nvPicPr>
          <p:cNvPr id="6" name="Picture 5">
            <a:extLst>
              <a:ext uri="{FF2B5EF4-FFF2-40B4-BE49-F238E27FC236}">
                <a16:creationId xmlns:a16="http://schemas.microsoft.com/office/drawing/2014/main" id="{1FE4A8D0-DA5A-4213-90AD-E29ED5B19D4B}"/>
              </a:ext>
            </a:extLst>
          </p:cNvPr>
          <p:cNvPicPr>
            <a:picLocks noChangeAspect="1"/>
          </p:cNvPicPr>
          <p:nvPr/>
        </p:nvPicPr>
        <p:blipFill>
          <a:blip r:embed="rId4"/>
          <a:stretch>
            <a:fillRect/>
          </a:stretch>
        </p:blipFill>
        <p:spPr>
          <a:xfrm>
            <a:off x="7344228" y="3270833"/>
            <a:ext cx="15022286" cy="9402850"/>
          </a:xfrm>
          <a:prstGeom prst="rect">
            <a:avLst/>
          </a:prstGeom>
        </p:spPr>
      </p:pic>
      <p:sp>
        <p:nvSpPr>
          <p:cNvPr id="4" name="Footer Placeholder 3">
            <a:extLst>
              <a:ext uri="{FF2B5EF4-FFF2-40B4-BE49-F238E27FC236}">
                <a16:creationId xmlns:a16="http://schemas.microsoft.com/office/drawing/2014/main" id="{5524ADFD-3B47-4CBA-95C5-04A761803817}"/>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7" name="Slide Number Placeholder 6">
            <a:extLst>
              <a:ext uri="{FF2B5EF4-FFF2-40B4-BE49-F238E27FC236}">
                <a16:creationId xmlns:a16="http://schemas.microsoft.com/office/drawing/2014/main" id="{3F433C72-B6C3-4B12-9315-55733792DD6D}"/>
              </a:ext>
            </a:extLst>
          </p:cNvPr>
          <p:cNvSpPr>
            <a:spLocks noGrp="1"/>
          </p:cNvSpPr>
          <p:nvPr>
            <p:ph type="sldNum" sz="quarter" idx="12"/>
          </p:nvPr>
        </p:nvSpPr>
        <p:spPr/>
        <p:txBody>
          <a:bodyPr/>
          <a:lstStyle/>
          <a:p>
            <a:fld id="{EBE3AD81-3AD4-9C46-856E-C08CF1183C60}" type="slidenum">
              <a:rPr lang="en-US" smtClean="0"/>
              <a:pPr/>
              <a:t>26</a:t>
            </a:fld>
            <a:endParaRPr lang="en-US" dirty="0"/>
          </a:p>
        </p:txBody>
      </p:sp>
      <p:sp>
        <p:nvSpPr>
          <p:cNvPr id="9" name="Rectangle 8">
            <a:extLst>
              <a:ext uri="{FF2B5EF4-FFF2-40B4-BE49-F238E27FC236}">
                <a16:creationId xmlns:a16="http://schemas.microsoft.com/office/drawing/2014/main" id="{0E5D26BE-8085-43CE-8003-C65758729B57}"/>
              </a:ext>
            </a:extLst>
          </p:cNvPr>
          <p:cNvSpPr/>
          <p:nvPr/>
        </p:nvSpPr>
        <p:spPr>
          <a:xfrm>
            <a:off x="11211483" y="11291452"/>
            <a:ext cx="1742517" cy="372361"/>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CA4ECD-25C3-426A-94A1-9FC2A64417A1}"/>
              </a:ext>
            </a:extLst>
          </p:cNvPr>
          <p:cNvSpPr/>
          <p:nvPr/>
        </p:nvSpPr>
        <p:spPr>
          <a:xfrm>
            <a:off x="12496906" y="8761713"/>
            <a:ext cx="4786168" cy="16834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19D54E-D1E8-4372-8CA2-7E06F376247A}"/>
              </a:ext>
            </a:extLst>
          </p:cNvPr>
          <p:cNvSpPr/>
          <p:nvPr/>
        </p:nvSpPr>
        <p:spPr>
          <a:xfrm>
            <a:off x="17668275" y="8761713"/>
            <a:ext cx="939147"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0B9E34-9533-493D-86AE-2578911F670B}"/>
              </a:ext>
            </a:extLst>
          </p:cNvPr>
          <p:cNvSpPr/>
          <p:nvPr/>
        </p:nvSpPr>
        <p:spPr>
          <a:xfrm>
            <a:off x="18774265" y="8734112"/>
            <a:ext cx="1084880"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2DCBEB0-9C0D-4A32-B7CE-7959B5BD7042}"/>
              </a:ext>
            </a:extLst>
          </p:cNvPr>
          <p:cNvSpPr/>
          <p:nvPr/>
        </p:nvSpPr>
        <p:spPr>
          <a:xfrm>
            <a:off x="20108031" y="8734112"/>
            <a:ext cx="980319"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4CD7C1-9BE5-4203-944F-CF35B6249790}"/>
              </a:ext>
            </a:extLst>
          </p:cNvPr>
          <p:cNvSpPr/>
          <p:nvPr/>
        </p:nvSpPr>
        <p:spPr>
          <a:xfrm>
            <a:off x="20269319" y="11663813"/>
            <a:ext cx="1828348" cy="274187"/>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690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1F5A-5CE7-4FBF-98B3-F78F80CBDFB9}"/>
              </a:ext>
            </a:extLst>
          </p:cNvPr>
          <p:cNvSpPr>
            <a:spLocks noGrp="1"/>
          </p:cNvSpPr>
          <p:nvPr>
            <p:ph type="title"/>
          </p:nvPr>
        </p:nvSpPr>
        <p:spPr/>
        <p:txBody>
          <a:bodyPr/>
          <a:lstStyle/>
          <a:p>
            <a:r>
              <a:rPr lang="en-US" dirty="0"/>
              <a:t>Adjusting Entries for Accruals</a:t>
            </a:r>
          </a:p>
        </p:txBody>
      </p:sp>
      <p:sp>
        <p:nvSpPr>
          <p:cNvPr id="3" name="Content Placeholder 2">
            <a:extLst>
              <a:ext uri="{FF2B5EF4-FFF2-40B4-BE49-F238E27FC236}">
                <a16:creationId xmlns:a16="http://schemas.microsoft.com/office/drawing/2014/main" id="{A80C80B7-66CA-4F72-8181-32F3871EEF80}"/>
              </a:ext>
            </a:extLst>
          </p:cNvPr>
          <p:cNvSpPr>
            <a:spLocks noGrp="1"/>
          </p:cNvSpPr>
          <p:nvPr>
            <p:ph sz="quarter" idx="13"/>
          </p:nvPr>
        </p:nvSpPr>
        <p:spPr/>
        <p:txBody>
          <a:bodyPr/>
          <a:lstStyle/>
          <a:p>
            <a:r>
              <a:rPr lang="en-US" b="1" dirty="0">
                <a:solidFill>
                  <a:schemeClr val="accent2"/>
                </a:solidFill>
              </a:rPr>
              <a:t>3 Accrued Revenues</a:t>
            </a:r>
          </a:p>
          <a:p>
            <a:pPr lvl="1"/>
            <a:r>
              <a:rPr lang="en-US" dirty="0"/>
              <a:t>Revenues for services performed but not yet recorded at the statement date are accrued revenues</a:t>
            </a:r>
          </a:p>
          <a:p>
            <a:pPr lvl="1"/>
            <a:r>
              <a:rPr lang="en-US" dirty="0"/>
              <a:t>An adjusting entry for accrued revenues results in an increase (a debit) to an asset account and an increase (a credit) to a revenue account</a:t>
            </a:r>
          </a:p>
          <a:p>
            <a:pPr lvl="1"/>
            <a:endParaRPr lang="en-US" dirty="0"/>
          </a:p>
          <a:p>
            <a:pPr lvl="1"/>
            <a:endParaRPr lang="en-US" dirty="0"/>
          </a:p>
          <a:p>
            <a:pPr lvl="1"/>
            <a:endParaRPr lang="en-US" dirty="0"/>
          </a:p>
          <a:p>
            <a:pPr lvl="1"/>
            <a:endParaRPr lang="en-US" dirty="0"/>
          </a:p>
          <a:p>
            <a:pPr lvl="1"/>
            <a:r>
              <a:rPr lang="en-US" dirty="0"/>
              <a:t>If there is no timing difference, then no need to record an adjusting entry</a:t>
            </a:r>
          </a:p>
          <a:p>
            <a:pPr lvl="1"/>
            <a:endParaRPr lang="en-US" dirty="0"/>
          </a:p>
        </p:txBody>
      </p:sp>
      <p:sp>
        <p:nvSpPr>
          <p:cNvPr id="5" name="TextBox 4">
            <a:extLst>
              <a:ext uri="{FF2B5EF4-FFF2-40B4-BE49-F238E27FC236}">
                <a16:creationId xmlns:a16="http://schemas.microsoft.com/office/drawing/2014/main" id="{9692EC10-895C-4ABB-BAD9-6A14A3A8EBCD}"/>
              </a:ext>
            </a:extLst>
          </p:cNvPr>
          <p:cNvSpPr txBox="1"/>
          <p:nvPr/>
        </p:nvSpPr>
        <p:spPr>
          <a:xfrm>
            <a:off x="4431828" y="6473279"/>
            <a:ext cx="4867235" cy="769441"/>
          </a:xfrm>
          <a:prstGeom prst="rect">
            <a:avLst/>
          </a:prstGeom>
          <a:noFill/>
        </p:spPr>
        <p:txBody>
          <a:bodyPr wrap="square">
            <a:spAutoFit/>
          </a:bodyPr>
          <a:lstStyle/>
          <a:p>
            <a:r>
              <a:rPr lang="en-US" sz="4400" b="1" dirty="0">
                <a:solidFill>
                  <a:schemeClr val="accent2"/>
                </a:solidFill>
              </a:rPr>
              <a:t>Revenue</a:t>
            </a:r>
            <a:r>
              <a:rPr lang="en-US" sz="4400" dirty="0">
                <a:solidFill>
                  <a:schemeClr val="tx2"/>
                </a:solidFill>
              </a:rPr>
              <a:t> recognized</a:t>
            </a:r>
          </a:p>
        </p:txBody>
      </p:sp>
      <p:sp>
        <p:nvSpPr>
          <p:cNvPr id="7" name="Arrow: Right 6">
            <a:extLst>
              <a:ext uri="{FF2B5EF4-FFF2-40B4-BE49-F238E27FC236}">
                <a16:creationId xmlns:a16="http://schemas.microsoft.com/office/drawing/2014/main" id="{0F6EA85C-ACF1-4501-9971-832C6F8A46CB}"/>
              </a:ext>
            </a:extLst>
          </p:cNvPr>
          <p:cNvSpPr/>
          <p:nvPr/>
        </p:nvSpPr>
        <p:spPr>
          <a:xfrm>
            <a:off x="9170512" y="6723024"/>
            <a:ext cx="6301717" cy="36385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33B562-029F-4E33-9781-74BC82231D12}"/>
              </a:ext>
            </a:extLst>
          </p:cNvPr>
          <p:cNvSpPr txBox="1"/>
          <p:nvPr/>
        </p:nvSpPr>
        <p:spPr>
          <a:xfrm>
            <a:off x="13644014" y="6520231"/>
            <a:ext cx="5984688"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to be received</a:t>
            </a:r>
          </a:p>
        </p:txBody>
      </p:sp>
      <p:pic>
        <p:nvPicPr>
          <p:cNvPr id="11" name="Picture 4" descr="Fast Time Logo, Stop Watch Symbol, Time Period Concept, Working.. Royalty  Free Cliparts, Vectors, And Stock Illustration. Image 128586641.">
            <a:extLst>
              <a:ext uri="{FF2B5EF4-FFF2-40B4-BE49-F238E27FC236}">
                <a16:creationId xmlns:a16="http://schemas.microsoft.com/office/drawing/2014/main" id="{EBFF4173-8802-4E4B-B7C0-7099C1E1BF67}"/>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34297" t="31037" r="33786" b="32942"/>
          <a:stretch/>
        </p:blipFill>
        <p:spPr bwMode="auto">
          <a:xfrm>
            <a:off x="11781421" y="6370093"/>
            <a:ext cx="814807" cy="9195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87ED5DCD-6B23-4E3B-8F71-5145BC8AEF5E}"/>
              </a:ext>
            </a:extLst>
          </p:cNvPr>
          <p:cNvSpPr/>
          <p:nvPr/>
        </p:nvSpPr>
        <p:spPr>
          <a:xfrm>
            <a:off x="3625712" y="7332884"/>
            <a:ext cx="6917744" cy="1586551"/>
          </a:xfrm>
          <a:prstGeom prst="roundRect">
            <a:avLst/>
          </a:prstGeom>
          <a:ln w="76200"/>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altLang="zh-CN" sz="4400" dirty="0">
                <a:solidFill>
                  <a:schemeClr val="tx2"/>
                </a:solidFill>
              </a:rPr>
              <a:t>XXX Receivable</a:t>
            </a:r>
            <a:endParaRPr lang="en-US" sz="4400" dirty="0">
              <a:solidFill>
                <a:schemeClr val="tx2"/>
              </a:solidFill>
            </a:endParaRPr>
          </a:p>
          <a:p>
            <a:r>
              <a:rPr lang="en-US" sz="4400" dirty="0">
                <a:solidFill>
                  <a:schemeClr val="tx2"/>
                </a:solidFill>
              </a:rPr>
              <a:t>      Cr. </a:t>
            </a:r>
            <a:r>
              <a:rPr lang="en-US" altLang="zh-CN" sz="4400" b="1" dirty="0">
                <a:solidFill>
                  <a:schemeClr val="accent2"/>
                </a:solidFill>
              </a:rPr>
              <a:t>Revenues</a:t>
            </a:r>
            <a:endParaRPr lang="en-US" sz="4400" b="1" dirty="0">
              <a:solidFill>
                <a:schemeClr val="accent2"/>
              </a:solidFill>
            </a:endParaRPr>
          </a:p>
        </p:txBody>
      </p:sp>
      <p:sp>
        <p:nvSpPr>
          <p:cNvPr id="15" name="Rectangle: Rounded Corners 14">
            <a:extLst>
              <a:ext uri="{FF2B5EF4-FFF2-40B4-BE49-F238E27FC236}">
                <a16:creationId xmlns:a16="http://schemas.microsoft.com/office/drawing/2014/main" id="{A28ABCE6-629B-4469-8EAD-FBD379EADD76}"/>
              </a:ext>
            </a:extLst>
          </p:cNvPr>
          <p:cNvSpPr/>
          <p:nvPr/>
        </p:nvSpPr>
        <p:spPr>
          <a:xfrm>
            <a:off x="14052285" y="7332884"/>
            <a:ext cx="7315800" cy="1586551"/>
          </a:xfrm>
          <a:prstGeom prst="roundRect">
            <a:avLst/>
          </a:prstGeom>
          <a:ln w="76200"/>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altLang="zh-CN" sz="4400" b="1" dirty="0">
                <a:solidFill>
                  <a:srgbClr val="E0A71A"/>
                </a:solidFill>
              </a:rPr>
              <a:t>Cash</a:t>
            </a:r>
          </a:p>
          <a:p>
            <a:r>
              <a:rPr lang="en-US" sz="4400" dirty="0">
                <a:solidFill>
                  <a:schemeClr val="tx2"/>
                </a:solidFill>
              </a:rPr>
              <a:t>      Cr. </a:t>
            </a:r>
            <a:r>
              <a:rPr lang="en-US" altLang="zh-CN" sz="4400" dirty="0">
                <a:solidFill>
                  <a:schemeClr val="tx2"/>
                </a:solidFill>
              </a:rPr>
              <a:t>XXX Receivable</a:t>
            </a:r>
            <a:endParaRPr lang="en-US" sz="4400" b="1" dirty="0">
              <a:solidFill>
                <a:schemeClr val="accent2"/>
              </a:solidFill>
            </a:endParaRPr>
          </a:p>
        </p:txBody>
      </p:sp>
      <p:sp>
        <p:nvSpPr>
          <p:cNvPr id="17" name="TextBox 16">
            <a:extLst>
              <a:ext uri="{FF2B5EF4-FFF2-40B4-BE49-F238E27FC236}">
                <a16:creationId xmlns:a16="http://schemas.microsoft.com/office/drawing/2014/main" id="{21AC623A-72ED-4A55-8D11-3D327ADEF91C}"/>
              </a:ext>
            </a:extLst>
          </p:cNvPr>
          <p:cNvSpPr txBox="1"/>
          <p:nvPr/>
        </p:nvSpPr>
        <p:spPr>
          <a:xfrm>
            <a:off x="12596228" y="10144064"/>
            <a:ext cx="9006316"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a:t>
            </a:r>
            <a:r>
              <a:rPr lang="en-US" altLang="zh-CN" sz="4400" dirty="0">
                <a:solidFill>
                  <a:schemeClr val="tx2"/>
                </a:solidFill>
              </a:rPr>
              <a:t>received</a:t>
            </a:r>
            <a:r>
              <a:rPr lang="en-US" sz="4400" dirty="0">
                <a:solidFill>
                  <a:schemeClr val="tx2"/>
                </a:solidFill>
              </a:rPr>
              <a:t> and </a:t>
            </a:r>
            <a:r>
              <a:rPr lang="en-US" sz="4400" b="1" dirty="0">
                <a:solidFill>
                  <a:schemeClr val="accent2"/>
                </a:solidFill>
              </a:rPr>
              <a:t>Revenue</a:t>
            </a:r>
            <a:r>
              <a:rPr lang="en-US" sz="4400" dirty="0">
                <a:solidFill>
                  <a:schemeClr val="tx2"/>
                </a:solidFill>
              </a:rPr>
              <a:t> recognized</a:t>
            </a:r>
          </a:p>
        </p:txBody>
      </p:sp>
      <p:sp>
        <p:nvSpPr>
          <p:cNvPr id="19" name="Rectangle: Rounded Corners 18">
            <a:extLst>
              <a:ext uri="{FF2B5EF4-FFF2-40B4-BE49-F238E27FC236}">
                <a16:creationId xmlns:a16="http://schemas.microsoft.com/office/drawing/2014/main" id="{EFFA670E-9827-475C-9AD8-5A21B3C2FB35}"/>
              </a:ext>
            </a:extLst>
          </p:cNvPr>
          <p:cNvSpPr/>
          <p:nvPr/>
        </p:nvSpPr>
        <p:spPr>
          <a:xfrm>
            <a:off x="14052285" y="10938950"/>
            <a:ext cx="7315799" cy="1586551"/>
          </a:xfrm>
          <a:prstGeom prst="roundRect">
            <a:avLst/>
          </a:prstGeom>
          <a:ln w="76200"/>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sz="4400" b="1" dirty="0">
                <a:solidFill>
                  <a:srgbClr val="E0A71A"/>
                </a:solidFill>
              </a:rPr>
              <a:t>Cash</a:t>
            </a:r>
            <a:endParaRPr lang="en-US" sz="4400" dirty="0">
              <a:solidFill>
                <a:schemeClr val="tx2"/>
              </a:solidFill>
            </a:endParaRPr>
          </a:p>
          <a:p>
            <a:r>
              <a:rPr lang="en-US" sz="4400" dirty="0">
                <a:solidFill>
                  <a:schemeClr val="tx2"/>
                </a:solidFill>
              </a:rPr>
              <a:t>      Cr. </a:t>
            </a:r>
            <a:r>
              <a:rPr lang="en-US" sz="4400" b="1" dirty="0">
                <a:solidFill>
                  <a:schemeClr val="accent2"/>
                </a:solidFill>
              </a:rPr>
              <a:t>Revenues</a:t>
            </a:r>
            <a:endParaRPr lang="en-US" sz="4400" b="1" dirty="0">
              <a:solidFill>
                <a:srgbClr val="E0A71A"/>
              </a:solidFill>
            </a:endParaRPr>
          </a:p>
        </p:txBody>
      </p:sp>
      <p:sp>
        <p:nvSpPr>
          <p:cNvPr id="21" name="TextBox 20">
            <a:extLst>
              <a:ext uri="{FF2B5EF4-FFF2-40B4-BE49-F238E27FC236}">
                <a16:creationId xmlns:a16="http://schemas.microsoft.com/office/drawing/2014/main" id="{6DBC76E2-6A54-42A3-A285-2A41CBDDA116}"/>
              </a:ext>
            </a:extLst>
          </p:cNvPr>
          <p:cNvSpPr txBox="1"/>
          <p:nvPr/>
        </p:nvSpPr>
        <p:spPr>
          <a:xfrm>
            <a:off x="3227514" y="11290315"/>
            <a:ext cx="7714140" cy="769441"/>
          </a:xfrm>
          <a:prstGeom prst="rect">
            <a:avLst/>
          </a:prstGeom>
          <a:noFill/>
        </p:spPr>
        <p:txBody>
          <a:bodyPr wrap="square">
            <a:spAutoFit/>
          </a:bodyPr>
          <a:lstStyle/>
          <a:p>
            <a:pPr algn="ctr"/>
            <a:r>
              <a:rPr lang="en-US" sz="4400" dirty="0">
                <a:solidFill>
                  <a:schemeClr val="tx2"/>
                </a:solidFill>
              </a:rPr>
              <a:t>No adjusting entry</a:t>
            </a:r>
          </a:p>
        </p:txBody>
      </p:sp>
      <p:sp>
        <p:nvSpPr>
          <p:cNvPr id="4" name="Footer Placeholder 3">
            <a:extLst>
              <a:ext uri="{FF2B5EF4-FFF2-40B4-BE49-F238E27FC236}">
                <a16:creationId xmlns:a16="http://schemas.microsoft.com/office/drawing/2014/main" id="{6FF0D3EB-C772-4FD3-8770-C122C3041EAC}"/>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44396529-6E7C-4DCD-AAB8-4D4F7D2CCC3A}"/>
              </a:ext>
            </a:extLst>
          </p:cNvPr>
          <p:cNvSpPr>
            <a:spLocks noGrp="1"/>
          </p:cNvSpPr>
          <p:nvPr>
            <p:ph type="sldNum" sz="quarter" idx="12"/>
          </p:nvPr>
        </p:nvSpPr>
        <p:spPr/>
        <p:txBody>
          <a:bodyPr/>
          <a:lstStyle/>
          <a:p>
            <a:fld id="{EBE3AD81-3AD4-9C46-856E-C08CF1183C60}" type="slidenum">
              <a:rPr lang="en-US" smtClean="0"/>
              <a:pPr/>
              <a:t>27</a:t>
            </a:fld>
            <a:endParaRPr lang="en-US" dirty="0"/>
          </a:p>
        </p:txBody>
      </p:sp>
    </p:spTree>
    <p:extLst>
      <p:ext uri="{BB962C8B-B14F-4D97-AF65-F5344CB8AC3E}">
        <p14:creationId xmlns:p14="http://schemas.microsoft.com/office/powerpoint/2010/main" val="1973653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1F5A-5CE7-4FBF-98B3-F78F80CBDFB9}"/>
              </a:ext>
            </a:extLst>
          </p:cNvPr>
          <p:cNvSpPr>
            <a:spLocks noGrp="1"/>
          </p:cNvSpPr>
          <p:nvPr>
            <p:ph type="title"/>
          </p:nvPr>
        </p:nvSpPr>
        <p:spPr/>
        <p:txBody>
          <a:bodyPr/>
          <a:lstStyle/>
          <a:p>
            <a:r>
              <a:rPr lang="en-US" dirty="0"/>
              <a:t>Adjusting Entries for Accruals (cont’d)</a:t>
            </a:r>
          </a:p>
        </p:txBody>
      </p:sp>
      <p:sp>
        <p:nvSpPr>
          <p:cNvPr id="3" name="Content Placeholder 2">
            <a:extLst>
              <a:ext uri="{FF2B5EF4-FFF2-40B4-BE49-F238E27FC236}">
                <a16:creationId xmlns:a16="http://schemas.microsoft.com/office/drawing/2014/main" id="{A80C80B7-66CA-4F72-8181-32F3871EEF80}"/>
              </a:ext>
            </a:extLst>
          </p:cNvPr>
          <p:cNvSpPr>
            <a:spLocks noGrp="1"/>
          </p:cNvSpPr>
          <p:nvPr>
            <p:ph sz="quarter" idx="13"/>
          </p:nvPr>
        </p:nvSpPr>
        <p:spPr/>
        <p:txBody>
          <a:bodyPr/>
          <a:lstStyle/>
          <a:p>
            <a:r>
              <a:rPr lang="en-US" b="1" dirty="0">
                <a:solidFill>
                  <a:schemeClr val="accent2"/>
                </a:solidFill>
              </a:rPr>
              <a:t>3 Accrued Revenues </a:t>
            </a:r>
            <a:r>
              <a:rPr lang="en-US" dirty="0"/>
              <a:t>- Adjustment for accrued revenue</a:t>
            </a:r>
          </a:p>
          <a:p>
            <a:pPr lvl="1"/>
            <a:endParaRPr lang="en-US" dirty="0"/>
          </a:p>
        </p:txBody>
      </p:sp>
      <p:pic>
        <p:nvPicPr>
          <p:cNvPr id="23" name="Picture 22">
            <a:extLst>
              <a:ext uri="{FF2B5EF4-FFF2-40B4-BE49-F238E27FC236}">
                <a16:creationId xmlns:a16="http://schemas.microsoft.com/office/drawing/2014/main" id="{D5C6A83E-9241-4549-8E0F-8899620A84BB}"/>
              </a:ext>
            </a:extLst>
          </p:cNvPr>
          <p:cNvPicPr>
            <a:picLocks noChangeAspect="1"/>
          </p:cNvPicPr>
          <p:nvPr/>
        </p:nvPicPr>
        <p:blipFill>
          <a:blip r:embed="rId2"/>
          <a:stretch>
            <a:fillRect/>
          </a:stretch>
        </p:blipFill>
        <p:spPr>
          <a:xfrm>
            <a:off x="2302150" y="3300619"/>
            <a:ext cx="4493472" cy="9225210"/>
          </a:xfrm>
          <a:prstGeom prst="rect">
            <a:avLst/>
          </a:prstGeom>
        </p:spPr>
      </p:pic>
      <p:sp>
        <p:nvSpPr>
          <p:cNvPr id="25" name="Rectangle: Rounded Corners 24">
            <a:extLst>
              <a:ext uri="{FF2B5EF4-FFF2-40B4-BE49-F238E27FC236}">
                <a16:creationId xmlns:a16="http://schemas.microsoft.com/office/drawing/2014/main" id="{2327FE7B-B9B7-456D-92B5-316C31648BC6}"/>
              </a:ext>
            </a:extLst>
          </p:cNvPr>
          <p:cNvSpPr/>
          <p:nvPr/>
        </p:nvSpPr>
        <p:spPr>
          <a:xfrm>
            <a:off x="7170205" y="3516552"/>
            <a:ext cx="16121595" cy="8793344"/>
          </a:xfrm>
          <a:prstGeom prst="roundRect">
            <a:avLst>
              <a:gd name="adj" fmla="val 5779"/>
            </a:avLst>
          </a:prstGeom>
          <a:solidFill>
            <a:schemeClr val="bg1"/>
          </a:solidFill>
          <a:ln w="7620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r>
              <a:rPr lang="en-US" sz="4800" dirty="0">
                <a:solidFill>
                  <a:sysClr val="windowText" lastClr="000000"/>
                </a:solidFill>
              </a:rPr>
              <a:t>In October, </a:t>
            </a:r>
            <a:r>
              <a:rPr lang="en-US" sz="4800" dirty="0" err="1">
                <a:solidFill>
                  <a:sysClr val="windowText" lastClr="000000"/>
                </a:solidFill>
              </a:rPr>
              <a:t>Yazici</a:t>
            </a:r>
            <a:r>
              <a:rPr lang="en-US" sz="4800" dirty="0">
                <a:solidFill>
                  <a:sysClr val="windowText" lastClr="000000"/>
                </a:solidFill>
              </a:rPr>
              <a:t> Advertising performed services worth 200 that were not billed to clients on or before October 31. Because these services were not billed, they were not recorded. The accrual of unrecorded service revenue increases an asset account, Accounts Receivable. It also increases equity by increasing a revenue account, Service Revenue.</a:t>
            </a:r>
          </a:p>
        </p:txBody>
      </p:sp>
      <p:sp>
        <p:nvSpPr>
          <p:cNvPr id="4" name="Footer Placeholder 3">
            <a:extLst>
              <a:ext uri="{FF2B5EF4-FFF2-40B4-BE49-F238E27FC236}">
                <a16:creationId xmlns:a16="http://schemas.microsoft.com/office/drawing/2014/main" id="{56E40214-5457-4923-BF5C-3A2D571E1355}"/>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5" name="Slide Number Placeholder 4">
            <a:extLst>
              <a:ext uri="{FF2B5EF4-FFF2-40B4-BE49-F238E27FC236}">
                <a16:creationId xmlns:a16="http://schemas.microsoft.com/office/drawing/2014/main" id="{1EECC7C9-1BBE-4810-86FD-902CD073FA92}"/>
              </a:ext>
            </a:extLst>
          </p:cNvPr>
          <p:cNvSpPr>
            <a:spLocks noGrp="1"/>
          </p:cNvSpPr>
          <p:nvPr>
            <p:ph type="sldNum" sz="quarter" idx="12"/>
          </p:nvPr>
        </p:nvSpPr>
        <p:spPr/>
        <p:txBody>
          <a:bodyPr/>
          <a:lstStyle/>
          <a:p>
            <a:fld id="{EBE3AD81-3AD4-9C46-856E-C08CF1183C60}" type="slidenum">
              <a:rPr lang="en-US" smtClean="0"/>
              <a:pPr/>
              <a:t>28</a:t>
            </a:fld>
            <a:endParaRPr lang="en-US" dirty="0"/>
          </a:p>
        </p:txBody>
      </p:sp>
    </p:spTree>
    <p:extLst>
      <p:ext uri="{BB962C8B-B14F-4D97-AF65-F5344CB8AC3E}">
        <p14:creationId xmlns:p14="http://schemas.microsoft.com/office/powerpoint/2010/main" val="2866191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1F5A-5CE7-4FBF-98B3-F78F80CBDFB9}"/>
              </a:ext>
            </a:extLst>
          </p:cNvPr>
          <p:cNvSpPr>
            <a:spLocks noGrp="1"/>
          </p:cNvSpPr>
          <p:nvPr>
            <p:ph type="title"/>
          </p:nvPr>
        </p:nvSpPr>
        <p:spPr/>
        <p:txBody>
          <a:bodyPr/>
          <a:lstStyle/>
          <a:p>
            <a:r>
              <a:rPr lang="en-US" dirty="0"/>
              <a:t>Adjusting Entries for Accruals (cont’d)</a:t>
            </a:r>
          </a:p>
        </p:txBody>
      </p:sp>
      <p:sp>
        <p:nvSpPr>
          <p:cNvPr id="3" name="Content Placeholder 2">
            <a:extLst>
              <a:ext uri="{FF2B5EF4-FFF2-40B4-BE49-F238E27FC236}">
                <a16:creationId xmlns:a16="http://schemas.microsoft.com/office/drawing/2014/main" id="{A80C80B7-66CA-4F72-8181-32F3871EEF80}"/>
              </a:ext>
            </a:extLst>
          </p:cNvPr>
          <p:cNvSpPr>
            <a:spLocks noGrp="1"/>
          </p:cNvSpPr>
          <p:nvPr>
            <p:ph sz="quarter" idx="13"/>
          </p:nvPr>
        </p:nvSpPr>
        <p:spPr/>
        <p:txBody>
          <a:bodyPr/>
          <a:lstStyle/>
          <a:p>
            <a:r>
              <a:rPr lang="en-US" b="1" dirty="0">
                <a:solidFill>
                  <a:schemeClr val="accent2"/>
                </a:solidFill>
              </a:rPr>
              <a:t>3 Accrued Revenues </a:t>
            </a:r>
            <a:r>
              <a:rPr lang="en-US" dirty="0"/>
              <a:t>- Adjustment for accrued revenue</a:t>
            </a:r>
          </a:p>
          <a:p>
            <a:pPr lvl="1"/>
            <a:endParaRPr lang="en-US" dirty="0"/>
          </a:p>
        </p:txBody>
      </p:sp>
      <p:pic>
        <p:nvPicPr>
          <p:cNvPr id="23" name="Picture 22">
            <a:extLst>
              <a:ext uri="{FF2B5EF4-FFF2-40B4-BE49-F238E27FC236}">
                <a16:creationId xmlns:a16="http://schemas.microsoft.com/office/drawing/2014/main" id="{D5C6A83E-9241-4549-8E0F-8899620A84BB}"/>
              </a:ext>
            </a:extLst>
          </p:cNvPr>
          <p:cNvPicPr>
            <a:picLocks noChangeAspect="1"/>
          </p:cNvPicPr>
          <p:nvPr/>
        </p:nvPicPr>
        <p:blipFill>
          <a:blip r:embed="rId2"/>
          <a:stretch>
            <a:fillRect/>
          </a:stretch>
        </p:blipFill>
        <p:spPr>
          <a:xfrm>
            <a:off x="2302150" y="3300619"/>
            <a:ext cx="4493472" cy="9225210"/>
          </a:xfrm>
          <a:prstGeom prst="rect">
            <a:avLst/>
          </a:prstGeom>
        </p:spPr>
      </p:pic>
      <p:pic>
        <p:nvPicPr>
          <p:cNvPr id="5" name="Picture 4">
            <a:extLst>
              <a:ext uri="{FF2B5EF4-FFF2-40B4-BE49-F238E27FC236}">
                <a16:creationId xmlns:a16="http://schemas.microsoft.com/office/drawing/2014/main" id="{950EA023-0DB4-42B6-A891-67F24F868BE8}"/>
              </a:ext>
            </a:extLst>
          </p:cNvPr>
          <p:cNvPicPr>
            <a:picLocks noChangeAspect="1"/>
          </p:cNvPicPr>
          <p:nvPr/>
        </p:nvPicPr>
        <p:blipFill>
          <a:blip r:embed="rId3"/>
          <a:stretch>
            <a:fillRect/>
          </a:stretch>
        </p:blipFill>
        <p:spPr>
          <a:xfrm>
            <a:off x="8331200" y="3294777"/>
            <a:ext cx="14159065" cy="9231052"/>
          </a:xfrm>
          <a:prstGeom prst="rect">
            <a:avLst/>
          </a:prstGeom>
        </p:spPr>
      </p:pic>
      <p:sp>
        <p:nvSpPr>
          <p:cNvPr id="4" name="Footer Placeholder 3">
            <a:extLst>
              <a:ext uri="{FF2B5EF4-FFF2-40B4-BE49-F238E27FC236}">
                <a16:creationId xmlns:a16="http://schemas.microsoft.com/office/drawing/2014/main" id="{D9E8081D-D7A9-4DB0-A13F-EF789EB6F78C}"/>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AC2A1614-97D5-49C4-80C2-4BEFA330F7A9}"/>
              </a:ext>
            </a:extLst>
          </p:cNvPr>
          <p:cNvSpPr>
            <a:spLocks noGrp="1"/>
          </p:cNvSpPr>
          <p:nvPr>
            <p:ph type="sldNum" sz="quarter" idx="12"/>
          </p:nvPr>
        </p:nvSpPr>
        <p:spPr/>
        <p:txBody>
          <a:bodyPr/>
          <a:lstStyle/>
          <a:p>
            <a:fld id="{EBE3AD81-3AD4-9C46-856E-C08CF1183C60}" type="slidenum">
              <a:rPr lang="en-US" smtClean="0"/>
              <a:pPr/>
              <a:t>29</a:t>
            </a:fld>
            <a:endParaRPr lang="en-US" dirty="0"/>
          </a:p>
        </p:txBody>
      </p:sp>
      <p:sp>
        <p:nvSpPr>
          <p:cNvPr id="7" name="Rectangle 6">
            <a:extLst>
              <a:ext uri="{FF2B5EF4-FFF2-40B4-BE49-F238E27FC236}">
                <a16:creationId xmlns:a16="http://schemas.microsoft.com/office/drawing/2014/main" id="{F924CB28-9AF0-43F1-A420-1DEA7F260BC7}"/>
              </a:ext>
            </a:extLst>
          </p:cNvPr>
          <p:cNvSpPr/>
          <p:nvPr/>
        </p:nvSpPr>
        <p:spPr>
          <a:xfrm>
            <a:off x="12125657" y="10870791"/>
            <a:ext cx="1503257" cy="372361"/>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8D14AE7-0F7B-4BB0-8490-62894669B66F}"/>
              </a:ext>
            </a:extLst>
          </p:cNvPr>
          <p:cNvSpPr/>
          <p:nvPr/>
        </p:nvSpPr>
        <p:spPr>
          <a:xfrm>
            <a:off x="13257588" y="8503272"/>
            <a:ext cx="4486169" cy="16834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05D9B7-7BAF-4479-B06D-54E368C5A66C}"/>
              </a:ext>
            </a:extLst>
          </p:cNvPr>
          <p:cNvSpPr/>
          <p:nvPr/>
        </p:nvSpPr>
        <p:spPr>
          <a:xfrm>
            <a:off x="18079419" y="8503272"/>
            <a:ext cx="654442"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FB715F-5963-4B92-B0F4-95E66B294860}"/>
              </a:ext>
            </a:extLst>
          </p:cNvPr>
          <p:cNvSpPr/>
          <p:nvPr/>
        </p:nvSpPr>
        <p:spPr>
          <a:xfrm>
            <a:off x="19108509" y="8503272"/>
            <a:ext cx="1084880"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6F263D8-B550-492D-9821-49DB313F2667}"/>
              </a:ext>
            </a:extLst>
          </p:cNvPr>
          <p:cNvSpPr/>
          <p:nvPr/>
        </p:nvSpPr>
        <p:spPr>
          <a:xfrm>
            <a:off x="20365282" y="8503272"/>
            <a:ext cx="803804"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4D18E-0D29-445A-A5BC-E4C85883C0D3}"/>
              </a:ext>
            </a:extLst>
          </p:cNvPr>
          <p:cNvSpPr/>
          <p:nvPr/>
        </p:nvSpPr>
        <p:spPr>
          <a:xfrm>
            <a:off x="20481697" y="11462500"/>
            <a:ext cx="1674360" cy="294071"/>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3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Right 22">
            <a:extLst>
              <a:ext uri="{FF2B5EF4-FFF2-40B4-BE49-F238E27FC236}">
                <a16:creationId xmlns:a16="http://schemas.microsoft.com/office/drawing/2014/main" id="{5B0493EC-07E7-47E5-BC37-9FEE80D3541C}"/>
              </a:ext>
            </a:extLst>
          </p:cNvPr>
          <p:cNvSpPr/>
          <p:nvPr/>
        </p:nvSpPr>
        <p:spPr>
          <a:xfrm>
            <a:off x="17807835" y="7312652"/>
            <a:ext cx="2792132" cy="936552"/>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9387"/>
              </a:solidFill>
            </a:endParaRPr>
          </a:p>
        </p:txBody>
      </p:sp>
      <p:pic>
        <p:nvPicPr>
          <p:cNvPr id="24" name="Picture 4" descr="Fast Time Logo, Stop Watch Symbol, Time Period Concept, Working.. Royalty  Free Cliparts, Vectors, And Stock Illustration. Image 128586641.">
            <a:extLst>
              <a:ext uri="{FF2B5EF4-FFF2-40B4-BE49-F238E27FC236}">
                <a16:creationId xmlns:a16="http://schemas.microsoft.com/office/drawing/2014/main" id="{FAF40461-8606-495A-B956-6B9C512F0ABF}"/>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18587197" y="7193280"/>
            <a:ext cx="1041389" cy="1175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2EE15D-4B5A-4336-A45E-EA33BA832A43}"/>
              </a:ext>
            </a:extLst>
          </p:cNvPr>
          <p:cNvSpPr>
            <a:spLocks noGrp="1"/>
          </p:cNvSpPr>
          <p:nvPr>
            <p:ph type="title"/>
          </p:nvPr>
        </p:nvSpPr>
        <p:spPr/>
        <p:txBody>
          <a:bodyPr/>
          <a:lstStyle/>
          <a:p>
            <a:r>
              <a:rPr lang="en-US" dirty="0"/>
              <a:t>The need for adjustments</a:t>
            </a:r>
          </a:p>
        </p:txBody>
      </p:sp>
      <p:sp>
        <p:nvSpPr>
          <p:cNvPr id="3" name="Content Placeholder 2">
            <a:extLst>
              <a:ext uri="{FF2B5EF4-FFF2-40B4-BE49-F238E27FC236}">
                <a16:creationId xmlns:a16="http://schemas.microsoft.com/office/drawing/2014/main" id="{16152A4E-A0B7-454C-9E25-D8B1C3E80913}"/>
              </a:ext>
            </a:extLst>
          </p:cNvPr>
          <p:cNvSpPr>
            <a:spLocks noGrp="1"/>
          </p:cNvSpPr>
          <p:nvPr>
            <p:ph sz="quarter" idx="13"/>
          </p:nvPr>
        </p:nvSpPr>
        <p:spPr>
          <a:xfrm>
            <a:off x="990600" y="2330379"/>
            <a:ext cx="13717292" cy="10033073"/>
          </a:xfrm>
        </p:spPr>
        <p:txBody>
          <a:bodyPr>
            <a:normAutofit/>
          </a:bodyPr>
          <a:lstStyle/>
          <a:p>
            <a:r>
              <a:rPr lang="en-US" sz="4800" dirty="0"/>
              <a:t>Analyze each account to determine whether it is complete and up-to-date for financial statement purposes</a:t>
            </a:r>
          </a:p>
          <a:p>
            <a:r>
              <a:rPr lang="en-US" altLang="zh-CN" sz="4800" dirty="0"/>
              <a:t>Examples:</a:t>
            </a:r>
            <a:endParaRPr lang="en-US" sz="4800" dirty="0"/>
          </a:p>
        </p:txBody>
      </p:sp>
      <p:pic>
        <p:nvPicPr>
          <p:cNvPr id="5" name="Picture 4">
            <a:extLst>
              <a:ext uri="{FF2B5EF4-FFF2-40B4-BE49-F238E27FC236}">
                <a16:creationId xmlns:a16="http://schemas.microsoft.com/office/drawing/2014/main" id="{F5DC19DA-4F40-45DC-A05C-77F6CFE45B41}"/>
              </a:ext>
            </a:extLst>
          </p:cNvPr>
          <p:cNvPicPr>
            <a:picLocks noChangeAspect="1"/>
          </p:cNvPicPr>
          <p:nvPr/>
        </p:nvPicPr>
        <p:blipFill>
          <a:blip r:embed="rId4"/>
          <a:stretch>
            <a:fillRect/>
          </a:stretch>
        </p:blipFill>
        <p:spPr>
          <a:xfrm>
            <a:off x="1701269" y="5298137"/>
            <a:ext cx="12603765" cy="7344228"/>
          </a:xfrm>
          <a:prstGeom prst="rect">
            <a:avLst/>
          </a:prstGeom>
        </p:spPr>
      </p:pic>
      <p:pic>
        <p:nvPicPr>
          <p:cNvPr id="6" name="Content Placeholder 6">
            <a:extLst>
              <a:ext uri="{FF2B5EF4-FFF2-40B4-BE49-F238E27FC236}">
                <a16:creationId xmlns:a16="http://schemas.microsoft.com/office/drawing/2014/main" id="{F503B73D-0141-4B0D-8A99-0332586B73CF}"/>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b="55638"/>
          <a:stretch/>
        </p:blipFill>
        <p:spPr>
          <a:xfrm>
            <a:off x="15000205" y="730253"/>
            <a:ext cx="2807630" cy="2124288"/>
          </a:xfrm>
          <a:prstGeom prst="rect">
            <a:avLst/>
          </a:prstGeom>
        </p:spPr>
      </p:pic>
      <p:pic>
        <p:nvPicPr>
          <p:cNvPr id="8" name="Picture 7">
            <a:extLst>
              <a:ext uri="{FF2B5EF4-FFF2-40B4-BE49-F238E27FC236}">
                <a16:creationId xmlns:a16="http://schemas.microsoft.com/office/drawing/2014/main" id="{08E27B3D-BB48-4DB0-872E-0550CA927238}"/>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b="56814"/>
          <a:stretch/>
        </p:blipFill>
        <p:spPr>
          <a:xfrm>
            <a:off x="15245062" y="3371697"/>
            <a:ext cx="2792132" cy="2537484"/>
          </a:xfrm>
          <a:prstGeom prst="rect">
            <a:avLst/>
          </a:prstGeom>
        </p:spPr>
      </p:pic>
      <p:pic>
        <p:nvPicPr>
          <p:cNvPr id="10" name="Picture 9">
            <a:extLst>
              <a:ext uri="{FF2B5EF4-FFF2-40B4-BE49-F238E27FC236}">
                <a16:creationId xmlns:a16="http://schemas.microsoft.com/office/drawing/2014/main" id="{8026D0D2-53B8-4CC0-8F6B-9FEC294AC844}"/>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b="60096"/>
          <a:stretch/>
        </p:blipFill>
        <p:spPr>
          <a:xfrm>
            <a:off x="14931653" y="6753802"/>
            <a:ext cx="2792132" cy="2216449"/>
          </a:xfrm>
          <a:prstGeom prst="rect">
            <a:avLst/>
          </a:prstGeom>
        </p:spPr>
      </p:pic>
      <p:pic>
        <p:nvPicPr>
          <p:cNvPr id="12" name="Picture 11">
            <a:extLst>
              <a:ext uri="{FF2B5EF4-FFF2-40B4-BE49-F238E27FC236}">
                <a16:creationId xmlns:a16="http://schemas.microsoft.com/office/drawing/2014/main" id="{28A05D3D-DABF-4B2C-B51B-F39B9897E167}"/>
              </a:ext>
            </a:extLst>
          </p:cNvPr>
          <p:cNvPicPr>
            <a:picLocks noChangeAspect="1"/>
          </p:cNvPicPr>
          <p:nvPr/>
        </p:nvPicPr>
        <p:blipFill rotWithShape="1">
          <a:blip r:embed="rId8" cstate="email">
            <a:extLst>
              <a:ext uri="{28A0092B-C50C-407E-A947-70E740481C1C}">
                <a14:useLocalDpi xmlns:a14="http://schemas.microsoft.com/office/drawing/2010/main" val="0"/>
              </a:ext>
            </a:extLst>
          </a:blip>
          <a:srcRect b="48535"/>
          <a:stretch/>
        </p:blipFill>
        <p:spPr>
          <a:xfrm>
            <a:off x="14982561" y="9551446"/>
            <a:ext cx="2807630" cy="3051310"/>
          </a:xfrm>
          <a:prstGeom prst="rect">
            <a:avLst/>
          </a:prstGeom>
        </p:spPr>
      </p:pic>
      <p:pic>
        <p:nvPicPr>
          <p:cNvPr id="14" name="Content Placeholder 6">
            <a:extLst>
              <a:ext uri="{FF2B5EF4-FFF2-40B4-BE49-F238E27FC236}">
                <a16:creationId xmlns:a16="http://schemas.microsoft.com/office/drawing/2014/main" id="{E944C954-DFD0-45E9-96C9-633C48DE9EC1}"/>
              </a:ext>
            </a:extLst>
          </p:cNvPr>
          <p:cNvPicPr>
            <a:picLocks noChangeAspect="1"/>
          </p:cNvPicPr>
          <p:nvPr/>
        </p:nvPicPr>
        <p:blipFill rotWithShape="1">
          <a:blip r:embed="rId9" cstate="email">
            <a:extLst>
              <a:ext uri="{28A0092B-C50C-407E-A947-70E740481C1C}">
                <a14:useLocalDpi xmlns:a14="http://schemas.microsoft.com/office/drawing/2010/main" val="0"/>
              </a:ext>
            </a:extLst>
          </a:blip>
          <a:srcRect t="44362"/>
          <a:stretch/>
        </p:blipFill>
        <p:spPr>
          <a:xfrm>
            <a:off x="20739679" y="794632"/>
            <a:ext cx="2552121" cy="2421817"/>
          </a:xfrm>
          <a:prstGeom prst="rect">
            <a:avLst/>
          </a:prstGeom>
        </p:spPr>
      </p:pic>
      <p:pic>
        <p:nvPicPr>
          <p:cNvPr id="15" name="Picture 14">
            <a:extLst>
              <a:ext uri="{FF2B5EF4-FFF2-40B4-BE49-F238E27FC236}">
                <a16:creationId xmlns:a16="http://schemas.microsoft.com/office/drawing/2014/main" id="{BCF94CD9-DC8C-4240-B9A9-6FAB43F2B0C2}"/>
              </a:ext>
            </a:extLst>
          </p:cNvPr>
          <p:cNvPicPr>
            <a:picLocks noChangeAspect="1"/>
          </p:cNvPicPr>
          <p:nvPr/>
        </p:nvPicPr>
        <p:blipFill rotWithShape="1">
          <a:blip r:embed="rId10" cstate="email">
            <a:extLst>
              <a:ext uri="{28A0092B-C50C-407E-A947-70E740481C1C}">
                <a14:useLocalDpi xmlns:a14="http://schemas.microsoft.com/office/drawing/2010/main" val="0"/>
              </a:ext>
            </a:extLst>
          </a:blip>
          <a:srcRect l="555" t="43186" r="-555"/>
          <a:stretch/>
        </p:blipFill>
        <p:spPr>
          <a:xfrm>
            <a:off x="20834929" y="3394326"/>
            <a:ext cx="2552121" cy="3051309"/>
          </a:xfrm>
          <a:prstGeom prst="rect">
            <a:avLst/>
          </a:prstGeom>
        </p:spPr>
      </p:pic>
      <p:pic>
        <p:nvPicPr>
          <p:cNvPr id="16" name="Picture 15">
            <a:extLst>
              <a:ext uri="{FF2B5EF4-FFF2-40B4-BE49-F238E27FC236}">
                <a16:creationId xmlns:a16="http://schemas.microsoft.com/office/drawing/2014/main" id="{2EFF42A8-9303-4EED-B601-14C69A51C506}"/>
              </a:ext>
            </a:extLst>
          </p:cNvPr>
          <p:cNvPicPr>
            <a:picLocks noChangeAspect="1"/>
          </p:cNvPicPr>
          <p:nvPr/>
        </p:nvPicPr>
        <p:blipFill rotWithShape="1">
          <a:blip r:embed="rId11" cstate="email">
            <a:extLst>
              <a:ext uri="{28A0092B-C50C-407E-A947-70E740481C1C}">
                <a14:useLocalDpi xmlns:a14="http://schemas.microsoft.com/office/drawing/2010/main" val="0"/>
              </a:ext>
            </a:extLst>
          </a:blip>
          <a:srcRect t="42538"/>
          <a:stretch/>
        </p:blipFill>
        <p:spPr>
          <a:xfrm>
            <a:off x="20742457" y="6658482"/>
            <a:ext cx="2669347" cy="3051309"/>
          </a:xfrm>
          <a:prstGeom prst="rect">
            <a:avLst/>
          </a:prstGeom>
        </p:spPr>
      </p:pic>
      <p:pic>
        <p:nvPicPr>
          <p:cNvPr id="17" name="Picture 16">
            <a:extLst>
              <a:ext uri="{FF2B5EF4-FFF2-40B4-BE49-F238E27FC236}">
                <a16:creationId xmlns:a16="http://schemas.microsoft.com/office/drawing/2014/main" id="{F529192D-0DED-4491-8BFB-FDEF48956435}"/>
              </a:ext>
            </a:extLst>
          </p:cNvPr>
          <p:cNvPicPr>
            <a:picLocks noChangeAspect="1"/>
          </p:cNvPicPr>
          <p:nvPr/>
        </p:nvPicPr>
        <p:blipFill rotWithShape="1">
          <a:blip r:embed="rId8" cstate="email">
            <a:extLst>
              <a:ext uri="{28A0092B-C50C-407E-A947-70E740481C1C}">
                <a14:useLocalDpi xmlns:a14="http://schemas.microsoft.com/office/drawing/2010/main" val="0"/>
              </a:ext>
            </a:extLst>
          </a:blip>
          <a:srcRect t="52069"/>
          <a:stretch/>
        </p:blipFill>
        <p:spPr>
          <a:xfrm>
            <a:off x="20703342" y="9760961"/>
            <a:ext cx="2807630" cy="2841795"/>
          </a:xfrm>
          <a:prstGeom prst="rect">
            <a:avLst/>
          </a:prstGeom>
        </p:spPr>
      </p:pic>
      <p:sp>
        <p:nvSpPr>
          <p:cNvPr id="18" name="Arrow: Right 17">
            <a:extLst>
              <a:ext uri="{FF2B5EF4-FFF2-40B4-BE49-F238E27FC236}">
                <a16:creationId xmlns:a16="http://schemas.microsoft.com/office/drawing/2014/main" id="{F64F593B-4C07-4BDB-B2CA-D6FD5597FB5C}"/>
              </a:ext>
            </a:extLst>
          </p:cNvPr>
          <p:cNvSpPr/>
          <p:nvPr/>
        </p:nvSpPr>
        <p:spPr>
          <a:xfrm>
            <a:off x="17807835" y="1393827"/>
            <a:ext cx="2792132" cy="936552"/>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9387"/>
              </a:solidFill>
            </a:endParaRPr>
          </a:p>
        </p:txBody>
      </p:sp>
      <p:pic>
        <p:nvPicPr>
          <p:cNvPr id="1028" name="Picture 4" descr="Fast Time Logo, Stop Watch Symbol, Time Period Concept, Working.. Royalty  Free Cliparts, Vectors, And Stock Illustration. Image 128586641.">
            <a:extLst>
              <a:ext uri="{FF2B5EF4-FFF2-40B4-BE49-F238E27FC236}">
                <a16:creationId xmlns:a16="http://schemas.microsoft.com/office/drawing/2014/main" id="{8A744CFD-B088-4198-AADA-364258BA5F7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18587197" y="1274455"/>
            <a:ext cx="1041389" cy="1175296"/>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88CDF3F2-8D13-4C7A-902E-FA5D869D4CDB}"/>
              </a:ext>
            </a:extLst>
          </p:cNvPr>
          <p:cNvSpPr/>
          <p:nvPr/>
        </p:nvSpPr>
        <p:spPr>
          <a:xfrm>
            <a:off x="17807835" y="4156783"/>
            <a:ext cx="2792132" cy="936552"/>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9387"/>
              </a:solidFill>
            </a:endParaRPr>
          </a:p>
        </p:txBody>
      </p:sp>
      <p:pic>
        <p:nvPicPr>
          <p:cNvPr id="22" name="Picture 4" descr="Fast Time Logo, Stop Watch Symbol, Time Period Concept, Working.. Royalty  Free Cliparts, Vectors, And Stock Illustration. Image 128586641.">
            <a:extLst>
              <a:ext uri="{FF2B5EF4-FFF2-40B4-BE49-F238E27FC236}">
                <a16:creationId xmlns:a16="http://schemas.microsoft.com/office/drawing/2014/main" id="{7DA52EAA-7DDF-43E7-9C92-AD7FDE92487D}"/>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18587197" y="4037411"/>
            <a:ext cx="1041389" cy="1175296"/>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Right 24">
            <a:extLst>
              <a:ext uri="{FF2B5EF4-FFF2-40B4-BE49-F238E27FC236}">
                <a16:creationId xmlns:a16="http://schemas.microsoft.com/office/drawing/2014/main" id="{8C48BE99-8609-4BB1-83E6-FDA6051DD310}"/>
              </a:ext>
            </a:extLst>
          </p:cNvPr>
          <p:cNvSpPr/>
          <p:nvPr/>
        </p:nvSpPr>
        <p:spPr>
          <a:xfrm>
            <a:off x="17807835" y="10439224"/>
            <a:ext cx="2792132" cy="936552"/>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4" descr="Fast Time Logo, Stop Watch Symbol, Time Period Concept, Working.. Royalty  Free Cliparts, Vectors, And Stock Illustration. Image 128586641.">
            <a:extLst>
              <a:ext uri="{FF2B5EF4-FFF2-40B4-BE49-F238E27FC236}">
                <a16:creationId xmlns:a16="http://schemas.microsoft.com/office/drawing/2014/main" id="{C0099732-125A-4E3B-89F9-5370247BCC94}"/>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4297" t="31037" r="33786" b="32942"/>
          <a:stretch/>
        </p:blipFill>
        <p:spPr bwMode="auto">
          <a:xfrm>
            <a:off x="18587197" y="10319852"/>
            <a:ext cx="1041389" cy="117529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C35F1D7-7824-4BDE-B49F-EF2DAA53B0D7}"/>
              </a:ext>
            </a:extLst>
          </p:cNvPr>
          <p:cNvSpPr txBox="1"/>
          <p:nvPr/>
        </p:nvSpPr>
        <p:spPr>
          <a:xfrm>
            <a:off x="17656008" y="9760961"/>
            <a:ext cx="3095786" cy="646331"/>
          </a:xfrm>
          <a:prstGeom prst="rect">
            <a:avLst/>
          </a:prstGeom>
          <a:noFill/>
        </p:spPr>
        <p:txBody>
          <a:bodyPr wrap="square">
            <a:spAutoFit/>
          </a:bodyPr>
          <a:lstStyle/>
          <a:p>
            <a:r>
              <a:rPr lang="en-US" altLang="zh-CN" sz="3600" b="0" dirty="0">
                <a:solidFill>
                  <a:srgbClr val="F89387"/>
                </a:solidFill>
                <a:latin typeface="Calibri" panose="020F0502020204030204" pitchFamily="34" charset="0"/>
                <a:cs typeface="Calibri" panose="020F0502020204030204" pitchFamily="34" charset="0"/>
              </a:rPr>
              <a:t>Provide service</a:t>
            </a:r>
            <a:endParaRPr lang="en-US" sz="3600" b="0" dirty="0">
              <a:solidFill>
                <a:srgbClr val="F89387"/>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50F0A415-9B9F-453A-A18B-3A052A403730}"/>
              </a:ext>
            </a:extLst>
          </p:cNvPr>
          <p:cNvSpPr txBox="1"/>
          <p:nvPr/>
        </p:nvSpPr>
        <p:spPr>
          <a:xfrm>
            <a:off x="17656008" y="6512046"/>
            <a:ext cx="3095786" cy="646331"/>
          </a:xfrm>
          <a:prstGeom prst="rect">
            <a:avLst/>
          </a:prstGeom>
          <a:noFill/>
        </p:spPr>
        <p:txBody>
          <a:bodyPr wrap="square">
            <a:spAutoFit/>
          </a:bodyPr>
          <a:lstStyle/>
          <a:p>
            <a:r>
              <a:rPr lang="en-US" altLang="zh-CN" sz="3600" b="0" dirty="0">
                <a:solidFill>
                  <a:srgbClr val="F89387"/>
                </a:solidFill>
                <a:latin typeface="Calibri" panose="020F0502020204030204" pitchFamily="34" charset="0"/>
                <a:cs typeface="Calibri" panose="020F0502020204030204" pitchFamily="34" charset="0"/>
              </a:rPr>
              <a:t>Use equipment</a:t>
            </a:r>
            <a:endParaRPr lang="en-US" sz="3600" b="0" dirty="0">
              <a:solidFill>
                <a:srgbClr val="F89387"/>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55C834F2-2718-4B04-8EF9-50C893593376}"/>
              </a:ext>
            </a:extLst>
          </p:cNvPr>
          <p:cNvSpPr txBox="1"/>
          <p:nvPr/>
        </p:nvSpPr>
        <p:spPr>
          <a:xfrm>
            <a:off x="17373600" y="3443487"/>
            <a:ext cx="3660602" cy="646331"/>
          </a:xfrm>
          <a:prstGeom prst="rect">
            <a:avLst/>
          </a:prstGeom>
          <a:noFill/>
        </p:spPr>
        <p:txBody>
          <a:bodyPr wrap="square">
            <a:spAutoFit/>
          </a:bodyPr>
          <a:lstStyle/>
          <a:p>
            <a:r>
              <a:rPr lang="en-US" altLang="zh-CN" sz="3600" b="0" dirty="0">
                <a:solidFill>
                  <a:srgbClr val="F89387"/>
                </a:solidFill>
                <a:latin typeface="Calibri" panose="020F0502020204030204" pitchFamily="34" charset="0"/>
                <a:cs typeface="Calibri" panose="020F0502020204030204" pitchFamily="34" charset="0"/>
              </a:rPr>
              <a:t>Insurance expired</a:t>
            </a:r>
            <a:endParaRPr lang="en-US" sz="3600" b="0" dirty="0">
              <a:solidFill>
                <a:srgbClr val="F89387"/>
              </a:solidFill>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2A8F481E-F047-4C2E-964D-CFDA66BF5D69}"/>
              </a:ext>
            </a:extLst>
          </p:cNvPr>
          <p:cNvSpPr txBox="1"/>
          <p:nvPr/>
        </p:nvSpPr>
        <p:spPr>
          <a:xfrm>
            <a:off x="17373600" y="712593"/>
            <a:ext cx="3660602" cy="646331"/>
          </a:xfrm>
          <a:prstGeom prst="rect">
            <a:avLst/>
          </a:prstGeom>
          <a:noFill/>
        </p:spPr>
        <p:txBody>
          <a:bodyPr wrap="square">
            <a:spAutoFit/>
          </a:bodyPr>
          <a:lstStyle/>
          <a:p>
            <a:pPr algn="ctr"/>
            <a:r>
              <a:rPr lang="en-US" altLang="zh-CN" sz="3600" b="0" dirty="0">
                <a:solidFill>
                  <a:srgbClr val="F89387"/>
                </a:solidFill>
                <a:latin typeface="Calibri" panose="020F0502020204030204" pitchFamily="34" charset="0"/>
                <a:cs typeface="Calibri" panose="020F0502020204030204" pitchFamily="34" charset="0"/>
              </a:rPr>
              <a:t>Use supplies</a:t>
            </a:r>
            <a:endParaRPr lang="en-US" sz="3600" b="0" dirty="0">
              <a:solidFill>
                <a:srgbClr val="F89387"/>
              </a:solidFill>
              <a:latin typeface="Calibri" panose="020F0502020204030204" pitchFamily="34" charset="0"/>
              <a:cs typeface="Calibri" panose="020F0502020204030204" pitchFamily="34" charset="0"/>
            </a:endParaRPr>
          </a:p>
        </p:txBody>
      </p:sp>
      <p:sp>
        <p:nvSpPr>
          <p:cNvPr id="20" name="Arrow: Right 19">
            <a:extLst>
              <a:ext uri="{FF2B5EF4-FFF2-40B4-BE49-F238E27FC236}">
                <a16:creationId xmlns:a16="http://schemas.microsoft.com/office/drawing/2014/main" id="{EC2A7997-8A8B-4EFA-832C-3C903D43A189}"/>
              </a:ext>
            </a:extLst>
          </p:cNvPr>
          <p:cNvSpPr/>
          <p:nvPr/>
        </p:nvSpPr>
        <p:spPr>
          <a:xfrm>
            <a:off x="2154264" y="7712203"/>
            <a:ext cx="743919" cy="388939"/>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78DBE560-1A8C-4106-B30E-D3839611A604}"/>
              </a:ext>
            </a:extLst>
          </p:cNvPr>
          <p:cNvSpPr/>
          <p:nvPr/>
        </p:nvSpPr>
        <p:spPr>
          <a:xfrm>
            <a:off x="2154264" y="8082092"/>
            <a:ext cx="743919" cy="388939"/>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E82FE2EC-B0DF-4CD1-99F1-48BDE209B12A}"/>
              </a:ext>
            </a:extLst>
          </p:cNvPr>
          <p:cNvSpPr/>
          <p:nvPr/>
        </p:nvSpPr>
        <p:spPr>
          <a:xfrm>
            <a:off x="2154264" y="8451981"/>
            <a:ext cx="743919" cy="388939"/>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799E1084-BD7C-4FAA-8C98-91D83715F32C}"/>
              </a:ext>
            </a:extLst>
          </p:cNvPr>
          <p:cNvSpPr/>
          <p:nvPr/>
        </p:nvSpPr>
        <p:spPr>
          <a:xfrm>
            <a:off x="2154264" y="9515321"/>
            <a:ext cx="743919" cy="388939"/>
          </a:xfrm>
          <a:prstGeom prst="rightArrow">
            <a:avLst/>
          </a:prstGeom>
          <a:solidFill>
            <a:srgbClr val="F8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65F756D-12C1-46C9-9A55-FF05D8A0D632}"/>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7" name="Slide Number Placeholder 6">
            <a:extLst>
              <a:ext uri="{FF2B5EF4-FFF2-40B4-BE49-F238E27FC236}">
                <a16:creationId xmlns:a16="http://schemas.microsoft.com/office/drawing/2014/main" id="{9FCFD3C3-1CC6-4EE1-B6AA-70B5B97E652C}"/>
              </a:ext>
            </a:extLst>
          </p:cNvPr>
          <p:cNvSpPr>
            <a:spLocks noGrp="1"/>
          </p:cNvSpPr>
          <p:nvPr>
            <p:ph type="sldNum" sz="quarter" idx="12"/>
          </p:nvPr>
        </p:nvSpPr>
        <p:spPr/>
        <p:txBody>
          <a:bodyPr/>
          <a:lstStyle/>
          <a:p>
            <a:fld id="{EBE3AD81-3AD4-9C46-856E-C08CF1183C60}" type="slidenum">
              <a:rPr lang="en-US" smtClean="0"/>
              <a:pPr/>
              <a:t>3</a:t>
            </a:fld>
            <a:endParaRPr lang="en-US" dirty="0"/>
          </a:p>
        </p:txBody>
      </p:sp>
    </p:spTree>
    <p:extLst>
      <p:ext uri="{BB962C8B-B14F-4D97-AF65-F5344CB8AC3E}">
        <p14:creationId xmlns:p14="http://schemas.microsoft.com/office/powerpoint/2010/main" val="418950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1F5A-5CE7-4FBF-98B3-F78F80CBDFB9}"/>
              </a:ext>
            </a:extLst>
          </p:cNvPr>
          <p:cNvSpPr>
            <a:spLocks noGrp="1"/>
          </p:cNvSpPr>
          <p:nvPr>
            <p:ph type="title"/>
          </p:nvPr>
        </p:nvSpPr>
        <p:spPr/>
        <p:txBody>
          <a:bodyPr/>
          <a:lstStyle/>
          <a:p>
            <a:r>
              <a:rPr lang="en-US" dirty="0"/>
              <a:t>Adjusting Entries for Accruals (cont’d)</a:t>
            </a:r>
          </a:p>
        </p:txBody>
      </p:sp>
      <p:sp>
        <p:nvSpPr>
          <p:cNvPr id="3" name="Content Placeholder 2">
            <a:extLst>
              <a:ext uri="{FF2B5EF4-FFF2-40B4-BE49-F238E27FC236}">
                <a16:creationId xmlns:a16="http://schemas.microsoft.com/office/drawing/2014/main" id="{A80C80B7-66CA-4F72-8181-32F3871EEF80}"/>
              </a:ext>
            </a:extLst>
          </p:cNvPr>
          <p:cNvSpPr>
            <a:spLocks noGrp="1"/>
          </p:cNvSpPr>
          <p:nvPr>
            <p:ph sz="quarter" idx="13"/>
          </p:nvPr>
        </p:nvSpPr>
        <p:spPr/>
        <p:txBody>
          <a:bodyPr/>
          <a:lstStyle/>
          <a:p>
            <a:r>
              <a:rPr lang="en-US" altLang="zh-CN" b="1" dirty="0">
                <a:solidFill>
                  <a:schemeClr val="accent2"/>
                </a:solidFill>
              </a:rPr>
              <a:t>4</a:t>
            </a:r>
            <a:r>
              <a:rPr lang="en-US" b="1" dirty="0">
                <a:solidFill>
                  <a:schemeClr val="accent2"/>
                </a:solidFill>
              </a:rPr>
              <a:t> Accrued </a:t>
            </a:r>
            <a:r>
              <a:rPr lang="en-US" altLang="zh-CN" b="1" dirty="0">
                <a:solidFill>
                  <a:schemeClr val="accent2"/>
                </a:solidFill>
              </a:rPr>
              <a:t>Expenses</a:t>
            </a:r>
            <a:endParaRPr lang="en-US" b="1" dirty="0">
              <a:solidFill>
                <a:schemeClr val="accent2"/>
              </a:solidFill>
            </a:endParaRPr>
          </a:p>
          <a:p>
            <a:pPr lvl="1"/>
            <a:r>
              <a:rPr lang="en-US" dirty="0"/>
              <a:t>Expenses incurred but not yet paid or recorded at the statement date are called accrued expenses. </a:t>
            </a:r>
            <a:r>
              <a:rPr lang="en-US" altLang="zh-CN" dirty="0"/>
              <a:t>Examples:</a:t>
            </a:r>
            <a:r>
              <a:rPr lang="zh-CN" altLang="en-US" dirty="0"/>
              <a:t> </a:t>
            </a:r>
            <a:r>
              <a:rPr lang="en-US" dirty="0"/>
              <a:t>Interest, taxes, and salaries</a:t>
            </a:r>
          </a:p>
          <a:p>
            <a:pPr lvl="1"/>
            <a:r>
              <a:rPr lang="en-US" dirty="0"/>
              <a:t>An adjusting entry for accrued expenses results in an increase (a debit) to an expense account and an increase (a credit) to a liability account</a:t>
            </a:r>
          </a:p>
          <a:p>
            <a:pPr lvl="1"/>
            <a:endParaRPr lang="en-US" dirty="0"/>
          </a:p>
          <a:p>
            <a:pPr lvl="1"/>
            <a:endParaRPr lang="en-US" dirty="0"/>
          </a:p>
          <a:p>
            <a:pPr lvl="1"/>
            <a:endParaRPr lang="en-US" dirty="0"/>
          </a:p>
          <a:p>
            <a:pPr lvl="1"/>
            <a:endParaRPr lang="en-US" dirty="0"/>
          </a:p>
          <a:p>
            <a:pPr lvl="1"/>
            <a:r>
              <a:rPr lang="en-US" dirty="0"/>
              <a:t>If there is no timing difference, then no need to record an adjusting entry</a:t>
            </a:r>
          </a:p>
          <a:p>
            <a:pPr lvl="1"/>
            <a:endParaRPr lang="en-US" dirty="0"/>
          </a:p>
        </p:txBody>
      </p:sp>
      <p:sp>
        <p:nvSpPr>
          <p:cNvPr id="5" name="TextBox 4">
            <a:extLst>
              <a:ext uri="{FF2B5EF4-FFF2-40B4-BE49-F238E27FC236}">
                <a16:creationId xmlns:a16="http://schemas.microsoft.com/office/drawing/2014/main" id="{9692EC10-895C-4ABB-BAD9-6A14A3A8EBCD}"/>
              </a:ext>
            </a:extLst>
          </p:cNvPr>
          <p:cNvSpPr txBox="1"/>
          <p:nvPr/>
        </p:nvSpPr>
        <p:spPr>
          <a:xfrm>
            <a:off x="4431828" y="6473279"/>
            <a:ext cx="4867235" cy="769441"/>
          </a:xfrm>
          <a:prstGeom prst="rect">
            <a:avLst/>
          </a:prstGeom>
          <a:noFill/>
        </p:spPr>
        <p:txBody>
          <a:bodyPr wrap="square">
            <a:spAutoFit/>
          </a:bodyPr>
          <a:lstStyle/>
          <a:p>
            <a:r>
              <a:rPr lang="en-US" sz="4400" b="1" dirty="0">
                <a:solidFill>
                  <a:schemeClr val="accent2"/>
                </a:solidFill>
              </a:rPr>
              <a:t>Expense</a:t>
            </a:r>
            <a:r>
              <a:rPr lang="en-US" sz="4400" dirty="0">
                <a:solidFill>
                  <a:schemeClr val="tx2"/>
                </a:solidFill>
              </a:rPr>
              <a:t> recognized</a:t>
            </a:r>
          </a:p>
        </p:txBody>
      </p:sp>
      <p:sp>
        <p:nvSpPr>
          <p:cNvPr id="7" name="Arrow: Right 6">
            <a:extLst>
              <a:ext uri="{FF2B5EF4-FFF2-40B4-BE49-F238E27FC236}">
                <a16:creationId xmlns:a16="http://schemas.microsoft.com/office/drawing/2014/main" id="{0F6EA85C-ACF1-4501-9971-832C6F8A46CB}"/>
              </a:ext>
            </a:extLst>
          </p:cNvPr>
          <p:cNvSpPr/>
          <p:nvPr/>
        </p:nvSpPr>
        <p:spPr>
          <a:xfrm>
            <a:off x="9170512" y="6723024"/>
            <a:ext cx="6301717" cy="36385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33B562-029F-4E33-9781-74BC82231D12}"/>
              </a:ext>
            </a:extLst>
          </p:cNvPr>
          <p:cNvSpPr txBox="1"/>
          <p:nvPr/>
        </p:nvSpPr>
        <p:spPr>
          <a:xfrm>
            <a:off x="14226225" y="6520231"/>
            <a:ext cx="5984688" cy="769441"/>
          </a:xfrm>
          <a:prstGeom prst="rect">
            <a:avLst/>
          </a:prstGeom>
          <a:noFill/>
        </p:spPr>
        <p:txBody>
          <a:bodyPr wrap="square">
            <a:spAutoFit/>
          </a:bodyPr>
          <a:lstStyle/>
          <a:p>
            <a:pPr algn="ctr"/>
            <a:r>
              <a:rPr lang="en-US" sz="4400" b="1" dirty="0">
                <a:solidFill>
                  <a:srgbClr val="E0A71A"/>
                </a:solidFill>
              </a:rPr>
              <a:t>$</a:t>
            </a:r>
            <a:r>
              <a:rPr lang="en-US" sz="4400" dirty="0">
                <a:solidFill>
                  <a:schemeClr val="tx2"/>
                </a:solidFill>
              </a:rPr>
              <a:t> to be paid</a:t>
            </a:r>
          </a:p>
        </p:txBody>
      </p:sp>
      <p:pic>
        <p:nvPicPr>
          <p:cNvPr id="11" name="Picture 4" descr="Fast Time Logo, Stop Watch Symbol, Time Period Concept, Working.. Royalty  Free Cliparts, Vectors, And Stock Illustration. Image 128586641.">
            <a:extLst>
              <a:ext uri="{FF2B5EF4-FFF2-40B4-BE49-F238E27FC236}">
                <a16:creationId xmlns:a16="http://schemas.microsoft.com/office/drawing/2014/main" id="{EBFF4173-8802-4E4B-B7C0-7099C1E1BF67}"/>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34297" t="31037" r="33786" b="32942"/>
          <a:stretch/>
        </p:blipFill>
        <p:spPr bwMode="auto">
          <a:xfrm>
            <a:off x="11781421" y="6370093"/>
            <a:ext cx="814807" cy="9195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87ED5DCD-6B23-4E3B-8F71-5145BC8AEF5E}"/>
              </a:ext>
            </a:extLst>
          </p:cNvPr>
          <p:cNvSpPr/>
          <p:nvPr/>
        </p:nvSpPr>
        <p:spPr>
          <a:xfrm>
            <a:off x="3625712" y="7332884"/>
            <a:ext cx="6917744" cy="1586551"/>
          </a:xfrm>
          <a:prstGeom prst="roundRect">
            <a:avLst/>
          </a:prstGeom>
          <a:ln w="76200"/>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sz="4400" b="1" dirty="0">
                <a:solidFill>
                  <a:schemeClr val="accent2"/>
                </a:solidFill>
              </a:rPr>
              <a:t>XXX </a:t>
            </a:r>
            <a:r>
              <a:rPr lang="en-US" altLang="zh-CN" sz="4400" b="1" dirty="0">
                <a:solidFill>
                  <a:schemeClr val="accent2"/>
                </a:solidFill>
              </a:rPr>
              <a:t>Expense</a:t>
            </a:r>
            <a:endParaRPr lang="en-US" sz="4400" b="1" dirty="0">
              <a:solidFill>
                <a:schemeClr val="accent2"/>
              </a:solidFill>
            </a:endParaRPr>
          </a:p>
          <a:p>
            <a:r>
              <a:rPr lang="en-US" sz="4400" dirty="0">
                <a:solidFill>
                  <a:schemeClr val="tx2"/>
                </a:solidFill>
              </a:rPr>
              <a:t>      Cr. </a:t>
            </a:r>
            <a:r>
              <a:rPr lang="en-US" altLang="zh-CN" sz="4400" dirty="0">
                <a:solidFill>
                  <a:schemeClr val="tx2"/>
                </a:solidFill>
              </a:rPr>
              <a:t>XXX Payable</a:t>
            </a:r>
            <a:endParaRPr lang="en-US" sz="4400" b="1" dirty="0">
              <a:solidFill>
                <a:schemeClr val="accent2"/>
              </a:solidFill>
            </a:endParaRPr>
          </a:p>
        </p:txBody>
      </p:sp>
      <p:sp>
        <p:nvSpPr>
          <p:cNvPr id="15" name="Rectangle: Rounded Corners 14">
            <a:extLst>
              <a:ext uri="{FF2B5EF4-FFF2-40B4-BE49-F238E27FC236}">
                <a16:creationId xmlns:a16="http://schemas.microsoft.com/office/drawing/2014/main" id="{A28ABCE6-629B-4469-8EAD-FBD379EADD76}"/>
              </a:ext>
            </a:extLst>
          </p:cNvPr>
          <p:cNvSpPr/>
          <p:nvPr/>
        </p:nvSpPr>
        <p:spPr>
          <a:xfrm>
            <a:off x="14052285" y="7332884"/>
            <a:ext cx="6301717" cy="1586551"/>
          </a:xfrm>
          <a:prstGeom prst="roundRect">
            <a:avLst/>
          </a:prstGeom>
          <a:ln w="76200"/>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altLang="zh-CN" sz="4400" dirty="0">
                <a:solidFill>
                  <a:schemeClr val="tx2"/>
                </a:solidFill>
              </a:rPr>
              <a:t>XXX Payable</a:t>
            </a:r>
          </a:p>
          <a:p>
            <a:r>
              <a:rPr lang="en-US" sz="4400" dirty="0">
                <a:solidFill>
                  <a:schemeClr val="tx2"/>
                </a:solidFill>
              </a:rPr>
              <a:t>      Cr. </a:t>
            </a:r>
            <a:r>
              <a:rPr lang="en-US" altLang="zh-CN" sz="4400" b="1" dirty="0">
                <a:solidFill>
                  <a:srgbClr val="E0A71A"/>
                </a:solidFill>
              </a:rPr>
              <a:t>Cash</a:t>
            </a:r>
            <a:endParaRPr lang="en-US" sz="4400" b="1" dirty="0">
              <a:solidFill>
                <a:schemeClr val="accent2"/>
              </a:solidFill>
            </a:endParaRPr>
          </a:p>
        </p:txBody>
      </p:sp>
      <p:sp>
        <p:nvSpPr>
          <p:cNvPr id="17" name="TextBox 16">
            <a:extLst>
              <a:ext uri="{FF2B5EF4-FFF2-40B4-BE49-F238E27FC236}">
                <a16:creationId xmlns:a16="http://schemas.microsoft.com/office/drawing/2014/main" id="{21AC623A-72ED-4A55-8D11-3D327ADEF91C}"/>
              </a:ext>
            </a:extLst>
          </p:cNvPr>
          <p:cNvSpPr txBox="1"/>
          <p:nvPr/>
        </p:nvSpPr>
        <p:spPr>
          <a:xfrm>
            <a:off x="12188824" y="10144064"/>
            <a:ext cx="8493029" cy="769441"/>
          </a:xfrm>
          <a:prstGeom prst="rect">
            <a:avLst/>
          </a:prstGeom>
          <a:noFill/>
        </p:spPr>
        <p:txBody>
          <a:bodyPr wrap="square">
            <a:spAutoFit/>
          </a:bodyPr>
          <a:lstStyle/>
          <a:p>
            <a:pPr algn="r"/>
            <a:r>
              <a:rPr lang="en-US" sz="4400" b="1" dirty="0">
                <a:solidFill>
                  <a:srgbClr val="E0A71A"/>
                </a:solidFill>
              </a:rPr>
              <a:t>$</a:t>
            </a:r>
            <a:r>
              <a:rPr lang="en-US" sz="4400" dirty="0">
                <a:solidFill>
                  <a:schemeClr val="tx2"/>
                </a:solidFill>
              </a:rPr>
              <a:t> </a:t>
            </a:r>
            <a:r>
              <a:rPr lang="en-US" altLang="zh-CN" sz="4400" dirty="0">
                <a:solidFill>
                  <a:schemeClr val="tx2"/>
                </a:solidFill>
              </a:rPr>
              <a:t>paid</a:t>
            </a:r>
            <a:r>
              <a:rPr lang="en-US" sz="4400" dirty="0">
                <a:solidFill>
                  <a:schemeClr val="tx2"/>
                </a:solidFill>
              </a:rPr>
              <a:t> and </a:t>
            </a:r>
            <a:r>
              <a:rPr lang="en-US" sz="4400" b="1" dirty="0">
                <a:solidFill>
                  <a:schemeClr val="accent2"/>
                </a:solidFill>
              </a:rPr>
              <a:t>Expense</a:t>
            </a:r>
            <a:r>
              <a:rPr lang="en-US" sz="4400" dirty="0">
                <a:solidFill>
                  <a:schemeClr val="accent2"/>
                </a:solidFill>
              </a:rPr>
              <a:t> </a:t>
            </a:r>
            <a:r>
              <a:rPr lang="en-US" sz="4400" dirty="0">
                <a:solidFill>
                  <a:schemeClr val="tx2"/>
                </a:solidFill>
              </a:rPr>
              <a:t>recognized</a:t>
            </a:r>
          </a:p>
        </p:txBody>
      </p:sp>
      <p:sp>
        <p:nvSpPr>
          <p:cNvPr id="19" name="Rectangle: Rounded Corners 18">
            <a:extLst>
              <a:ext uri="{FF2B5EF4-FFF2-40B4-BE49-F238E27FC236}">
                <a16:creationId xmlns:a16="http://schemas.microsoft.com/office/drawing/2014/main" id="{EFFA670E-9827-475C-9AD8-5A21B3C2FB35}"/>
              </a:ext>
            </a:extLst>
          </p:cNvPr>
          <p:cNvSpPr/>
          <p:nvPr/>
        </p:nvSpPr>
        <p:spPr>
          <a:xfrm>
            <a:off x="14052285" y="10938950"/>
            <a:ext cx="6301717" cy="1586551"/>
          </a:xfrm>
          <a:prstGeom prst="roundRect">
            <a:avLst/>
          </a:prstGeom>
          <a:ln w="76200"/>
        </p:spPr>
        <p:style>
          <a:lnRef idx="2">
            <a:schemeClr val="accent2"/>
          </a:lnRef>
          <a:fillRef idx="1">
            <a:schemeClr val="lt1"/>
          </a:fillRef>
          <a:effectRef idx="0">
            <a:schemeClr val="accent2"/>
          </a:effectRef>
          <a:fontRef idx="minor">
            <a:schemeClr val="dk1"/>
          </a:fontRef>
        </p:style>
        <p:txBody>
          <a:bodyPr rtlCol="0" anchor="ctr"/>
          <a:lstStyle/>
          <a:p>
            <a:r>
              <a:rPr lang="en-US" sz="4400" dirty="0">
                <a:solidFill>
                  <a:schemeClr val="tx2"/>
                </a:solidFill>
              </a:rPr>
              <a:t>Dr. </a:t>
            </a:r>
            <a:r>
              <a:rPr lang="en-US" sz="4400" b="1" dirty="0">
                <a:solidFill>
                  <a:schemeClr val="accent2"/>
                </a:solidFill>
              </a:rPr>
              <a:t>XXX </a:t>
            </a:r>
            <a:r>
              <a:rPr lang="en-US" altLang="zh-CN" sz="4400" b="1" dirty="0">
                <a:solidFill>
                  <a:schemeClr val="accent2"/>
                </a:solidFill>
              </a:rPr>
              <a:t>Expense</a:t>
            </a:r>
            <a:endParaRPr lang="en-US" sz="4400" b="1" dirty="0">
              <a:solidFill>
                <a:schemeClr val="accent2"/>
              </a:solidFill>
            </a:endParaRPr>
          </a:p>
          <a:p>
            <a:r>
              <a:rPr lang="en-US" sz="4400" dirty="0">
                <a:solidFill>
                  <a:schemeClr val="tx2"/>
                </a:solidFill>
              </a:rPr>
              <a:t>      Cr. </a:t>
            </a:r>
            <a:r>
              <a:rPr lang="en-US" altLang="zh-CN" sz="4400" b="1" dirty="0">
                <a:solidFill>
                  <a:srgbClr val="E0A71A"/>
                </a:solidFill>
              </a:rPr>
              <a:t>Cash</a:t>
            </a:r>
            <a:endParaRPr lang="en-US" sz="4400" b="1" dirty="0">
              <a:solidFill>
                <a:srgbClr val="E0A71A"/>
              </a:solidFill>
            </a:endParaRPr>
          </a:p>
        </p:txBody>
      </p:sp>
      <p:sp>
        <p:nvSpPr>
          <p:cNvPr id="21" name="TextBox 20">
            <a:extLst>
              <a:ext uri="{FF2B5EF4-FFF2-40B4-BE49-F238E27FC236}">
                <a16:creationId xmlns:a16="http://schemas.microsoft.com/office/drawing/2014/main" id="{6DBC76E2-6A54-42A3-A285-2A41CBDDA116}"/>
              </a:ext>
            </a:extLst>
          </p:cNvPr>
          <p:cNvSpPr txBox="1"/>
          <p:nvPr/>
        </p:nvSpPr>
        <p:spPr>
          <a:xfrm>
            <a:off x="3227514" y="11290315"/>
            <a:ext cx="7714140" cy="769441"/>
          </a:xfrm>
          <a:prstGeom prst="rect">
            <a:avLst/>
          </a:prstGeom>
          <a:noFill/>
        </p:spPr>
        <p:txBody>
          <a:bodyPr wrap="square">
            <a:spAutoFit/>
          </a:bodyPr>
          <a:lstStyle/>
          <a:p>
            <a:pPr algn="ctr"/>
            <a:r>
              <a:rPr lang="en-US" sz="4400" dirty="0">
                <a:solidFill>
                  <a:schemeClr val="tx2"/>
                </a:solidFill>
              </a:rPr>
              <a:t>No adjusting entry</a:t>
            </a:r>
          </a:p>
        </p:txBody>
      </p:sp>
      <p:sp>
        <p:nvSpPr>
          <p:cNvPr id="4" name="Footer Placeholder 3">
            <a:extLst>
              <a:ext uri="{FF2B5EF4-FFF2-40B4-BE49-F238E27FC236}">
                <a16:creationId xmlns:a16="http://schemas.microsoft.com/office/drawing/2014/main" id="{7A3BC7FA-2510-4BB7-9807-D8661A191AF0}"/>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BDFF8A07-6A04-4B01-8C06-469BD6B8DCB6}"/>
              </a:ext>
            </a:extLst>
          </p:cNvPr>
          <p:cNvSpPr>
            <a:spLocks noGrp="1"/>
          </p:cNvSpPr>
          <p:nvPr>
            <p:ph type="sldNum" sz="quarter" idx="12"/>
          </p:nvPr>
        </p:nvSpPr>
        <p:spPr/>
        <p:txBody>
          <a:bodyPr/>
          <a:lstStyle/>
          <a:p>
            <a:fld id="{EBE3AD81-3AD4-9C46-856E-C08CF1183C60}" type="slidenum">
              <a:rPr lang="en-US" smtClean="0"/>
              <a:pPr/>
              <a:t>30</a:t>
            </a:fld>
            <a:endParaRPr lang="en-US" dirty="0"/>
          </a:p>
        </p:txBody>
      </p:sp>
    </p:spTree>
    <p:extLst>
      <p:ext uri="{BB962C8B-B14F-4D97-AF65-F5344CB8AC3E}">
        <p14:creationId xmlns:p14="http://schemas.microsoft.com/office/powerpoint/2010/main" val="2530855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1F5A-5CE7-4FBF-98B3-F78F80CBDFB9}"/>
              </a:ext>
            </a:extLst>
          </p:cNvPr>
          <p:cNvSpPr>
            <a:spLocks noGrp="1"/>
          </p:cNvSpPr>
          <p:nvPr>
            <p:ph type="title"/>
          </p:nvPr>
        </p:nvSpPr>
        <p:spPr/>
        <p:txBody>
          <a:bodyPr/>
          <a:lstStyle/>
          <a:p>
            <a:r>
              <a:rPr lang="en-US" dirty="0"/>
              <a:t>Adjusting Entries for Accruals (cont’d)</a:t>
            </a:r>
          </a:p>
        </p:txBody>
      </p:sp>
      <p:sp>
        <p:nvSpPr>
          <p:cNvPr id="3" name="Content Placeholder 2">
            <a:extLst>
              <a:ext uri="{FF2B5EF4-FFF2-40B4-BE49-F238E27FC236}">
                <a16:creationId xmlns:a16="http://schemas.microsoft.com/office/drawing/2014/main" id="{A80C80B7-66CA-4F72-8181-32F3871EEF80}"/>
              </a:ext>
            </a:extLst>
          </p:cNvPr>
          <p:cNvSpPr>
            <a:spLocks noGrp="1"/>
          </p:cNvSpPr>
          <p:nvPr>
            <p:ph sz="quarter" idx="13"/>
          </p:nvPr>
        </p:nvSpPr>
        <p:spPr/>
        <p:txBody>
          <a:bodyPr/>
          <a:lstStyle/>
          <a:p>
            <a:r>
              <a:rPr lang="en-US" altLang="zh-CN" b="1" dirty="0">
                <a:solidFill>
                  <a:schemeClr val="accent2"/>
                </a:solidFill>
              </a:rPr>
              <a:t>4</a:t>
            </a:r>
            <a:r>
              <a:rPr lang="en-US" b="1" dirty="0">
                <a:solidFill>
                  <a:schemeClr val="accent2"/>
                </a:solidFill>
              </a:rPr>
              <a:t> Accrued </a:t>
            </a:r>
            <a:r>
              <a:rPr lang="en-US" altLang="zh-CN" b="1" dirty="0">
                <a:solidFill>
                  <a:schemeClr val="accent2"/>
                </a:solidFill>
              </a:rPr>
              <a:t>Expenses </a:t>
            </a:r>
            <a:r>
              <a:rPr lang="en-US" altLang="zh-CN" dirty="0"/>
              <a:t>- Adjustment for accrued interest</a:t>
            </a:r>
            <a:endParaRPr lang="en-US" dirty="0"/>
          </a:p>
          <a:p>
            <a:pPr lvl="1"/>
            <a:r>
              <a:rPr lang="en-US" dirty="0" err="1"/>
              <a:t>Yazici</a:t>
            </a:r>
            <a:r>
              <a:rPr lang="en-US" dirty="0"/>
              <a:t> Advertising signed a three-month note payable in the amount of 5,000 on October 1. The note requires </a:t>
            </a:r>
            <a:r>
              <a:rPr lang="en-US" dirty="0" err="1"/>
              <a:t>Yazici</a:t>
            </a:r>
            <a:r>
              <a:rPr lang="en-US" dirty="0"/>
              <a:t> to pay interest at an annual rate of 12%</a:t>
            </a:r>
          </a:p>
          <a:p>
            <a:pPr lvl="1"/>
            <a:r>
              <a:rPr lang="en-US" altLang="zh-CN" dirty="0"/>
              <a:t>What is the interest expense for this month?</a:t>
            </a:r>
            <a:endParaRPr lang="en-US" dirty="0"/>
          </a:p>
        </p:txBody>
      </p:sp>
      <p:pic>
        <p:nvPicPr>
          <p:cNvPr id="6" name="Picture 5">
            <a:extLst>
              <a:ext uri="{FF2B5EF4-FFF2-40B4-BE49-F238E27FC236}">
                <a16:creationId xmlns:a16="http://schemas.microsoft.com/office/drawing/2014/main" id="{4D03C06F-0138-4DB4-AA9B-3A0ABC3987B1}"/>
              </a:ext>
            </a:extLst>
          </p:cNvPr>
          <p:cNvPicPr>
            <a:picLocks noChangeAspect="1"/>
          </p:cNvPicPr>
          <p:nvPr/>
        </p:nvPicPr>
        <p:blipFill>
          <a:blip r:embed="rId3"/>
          <a:stretch>
            <a:fillRect/>
          </a:stretch>
        </p:blipFill>
        <p:spPr>
          <a:xfrm>
            <a:off x="2674302" y="6495142"/>
            <a:ext cx="20084098" cy="3340629"/>
          </a:xfrm>
          <a:prstGeom prst="rect">
            <a:avLst/>
          </a:prstGeom>
        </p:spPr>
      </p:pic>
      <p:sp>
        <p:nvSpPr>
          <p:cNvPr id="8" name="Speech Bubble: Rectangle with Corners Rounded 7">
            <a:extLst>
              <a:ext uri="{FF2B5EF4-FFF2-40B4-BE49-F238E27FC236}">
                <a16:creationId xmlns:a16="http://schemas.microsoft.com/office/drawing/2014/main" id="{3D10330B-15A2-4E84-89FB-9E90A1A6F630}"/>
              </a:ext>
            </a:extLst>
          </p:cNvPr>
          <p:cNvSpPr/>
          <p:nvPr/>
        </p:nvSpPr>
        <p:spPr>
          <a:xfrm>
            <a:off x="12554857" y="10421173"/>
            <a:ext cx="7290764" cy="1255277"/>
          </a:xfrm>
          <a:prstGeom prst="wedgeRoundRectCallout">
            <a:avLst>
              <a:gd name="adj1" fmla="val -11247"/>
              <a:gd name="adj2" fmla="val -92471"/>
              <a:gd name="adj3" fmla="val 16667"/>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In computing interest, we express the time period as a fraction of a year</a:t>
            </a:r>
          </a:p>
        </p:txBody>
      </p:sp>
      <p:sp>
        <p:nvSpPr>
          <p:cNvPr id="4" name="Footer Placeholder 3">
            <a:extLst>
              <a:ext uri="{FF2B5EF4-FFF2-40B4-BE49-F238E27FC236}">
                <a16:creationId xmlns:a16="http://schemas.microsoft.com/office/drawing/2014/main" id="{3FD472FF-9E59-4DBB-B780-DA30C71841F0}"/>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5" name="Slide Number Placeholder 4">
            <a:extLst>
              <a:ext uri="{FF2B5EF4-FFF2-40B4-BE49-F238E27FC236}">
                <a16:creationId xmlns:a16="http://schemas.microsoft.com/office/drawing/2014/main" id="{9AE4CF04-82E7-462D-8CE1-FBB47809D151}"/>
              </a:ext>
            </a:extLst>
          </p:cNvPr>
          <p:cNvSpPr>
            <a:spLocks noGrp="1"/>
          </p:cNvSpPr>
          <p:nvPr>
            <p:ph type="sldNum" sz="quarter" idx="12"/>
          </p:nvPr>
        </p:nvSpPr>
        <p:spPr/>
        <p:txBody>
          <a:bodyPr/>
          <a:lstStyle/>
          <a:p>
            <a:fld id="{EBE3AD81-3AD4-9C46-856E-C08CF1183C60}" type="slidenum">
              <a:rPr lang="en-US" smtClean="0"/>
              <a:pPr/>
              <a:t>31</a:t>
            </a:fld>
            <a:endParaRPr lang="en-US" dirty="0"/>
          </a:p>
        </p:txBody>
      </p:sp>
    </p:spTree>
    <p:extLst>
      <p:ext uri="{BB962C8B-B14F-4D97-AF65-F5344CB8AC3E}">
        <p14:creationId xmlns:p14="http://schemas.microsoft.com/office/powerpoint/2010/main" val="2297635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1F5A-5CE7-4FBF-98B3-F78F80CBDFB9}"/>
              </a:ext>
            </a:extLst>
          </p:cNvPr>
          <p:cNvSpPr>
            <a:spLocks noGrp="1"/>
          </p:cNvSpPr>
          <p:nvPr>
            <p:ph type="title"/>
          </p:nvPr>
        </p:nvSpPr>
        <p:spPr/>
        <p:txBody>
          <a:bodyPr/>
          <a:lstStyle/>
          <a:p>
            <a:r>
              <a:rPr lang="en-US" dirty="0"/>
              <a:t>Adjusting Entries for Accruals (cont’d)</a:t>
            </a:r>
          </a:p>
        </p:txBody>
      </p:sp>
      <p:sp>
        <p:nvSpPr>
          <p:cNvPr id="3" name="Content Placeholder 2">
            <a:extLst>
              <a:ext uri="{FF2B5EF4-FFF2-40B4-BE49-F238E27FC236}">
                <a16:creationId xmlns:a16="http://schemas.microsoft.com/office/drawing/2014/main" id="{A80C80B7-66CA-4F72-8181-32F3871EEF80}"/>
              </a:ext>
            </a:extLst>
          </p:cNvPr>
          <p:cNvSpPr>
            <a:spLocks noGrp="1"/>
          </p:cNvSpPr>
          <p:nvPr>
            <p:ph sz="quarter" idx="13"/>
          </p:nvPr>
        </p:nvSpPr>
        <p:spPr/>
        <p:txBody>
          <a:bodyPr/>
          <a:lstStyle/>
          <a:p>
            <a:r>
              <a:rPr lang="en-US" altLang="zh-CN" b="1" dirty="0">
                <a:solidFill>
                  <a:schemeClr val="accent2"/>
                </a:solidFill>
              </a:rPr>
              <a:t>4</a:t>
            </a:r>
            <a:r>
              <a:rPr lang="en-US" b="1" dirty="0">
                <a:solidFill>
                  <a:schemeClr val="accent2"/>
                </a:solidFill>
              </a:rPr>
              <a:t> Accrued </a:t>
            </a:r>
            <a:r>
              <a:rPr lang="en-US" altLang="zh-CN" b="1" dirty="0">
                <a:solidFill>
                  <a:schemeClr val="accent2"/>
                </a:solidFill>
              </a:rPr>
              <a:t>Expenses </a:t>
            </a:r>
            <a:r>
              <a:rPr lang="en-US" altLang="zh-CN" dirty="0"/>
              <a:t>- Adjustment for accrued interest</a:t>
            </a:r>
            <a:endParaRPr lang="en-US" dirty="0"/>
          </a:p>
          <a:p>
            <a:pPr lvl="1"/>
            <a:endParaRPr lang="en-US" dirty="0"/>
          </a:p>
        </p:txBody>
      </p:sp>
      <p:pic>
        <p:nvPicPr>
          <p:cNvPr id="5" name="Picture 4">
            <a:extLst>
              <a:ext uri="{FF2B5EF4-FFF2-40B4-BE49-F238E27FC236}">
                <a16:creationId xmlns:a16="http://schemas.microsoft.com/office/drawing/2014/main" id="{2791D9C8-0E2B-4B51-AA20-1E1685C69570}"/>
              </a:ext>
            </a:extLst>
          </p:cNvPr>
          <p:cNvPicPr>
            <a:picLocks noChangeAspect="1"/>
          </p:cNvPicPr>
          <p:nvPr/>
        </p:nvPicPr>
        <p:blipFill>
          <a:blip r:embed="rId3"/>
          <a:stretch>
            <a:fillRect/>
          </a:stretch>
        </p:blipFill>
        <p:spPr>
          <a:xfrm>
            <a:off x="4560148" y="3377530"/>
            <a:ext cx="15162103" cy="9104755"/>
          </a:xfrm>
          <a:prstGeom prst="rect">
            <a:avLst/>
          </a:prstGeom>
        </p:spPr>
      </p:pic>
      <p:sp>
        <p:nvSpPr>
          <p:cNvPr id="4" name="Footer Placeholder 3">
            <a:extLst>
              <a:ext uri="{FF2B5EF4-FFF2-40B4-BE49-F238E27FC236}">
                <a16:creationId xmlns:a16="http://schemas.microsoft.com/office/drawing/2014/main" id="{602FB6CB-E417-4845-8068-0ABA9B90A3B8}"/>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9B076000-AF36-4C21-AC96-F91EAC8D613C}"/>
              </a:ext>
            </a:extLst>
          </p:cNvPr>
          <p:cNvSpPr>
            <a:spLocks noGrp="1"/>
          </p:cNvSpPr>
          <p:nvPr>
            <p:ph type="sldNum" sz="quarter" idx="12"/>
          </p:nvPr>
        </p:nvSpPr>
        <p:spPr/>
        <p:txBody>
          <a:bodyPr/>
          <a:lstStyle/>
          <a:p>
            <a:fld id="{EBE3AD81-3AD4-9C46-856E-C08CF1183C60}" type="slidenum">
              <a:rPr lang="en-US" smtClean="0"/>
              <a:pPr/>
              <a:t>32</a:t>
            </a:fld>
            <a:endParaRPr lang="en-US" dirty="0"/>
          </a:p>
        </p:txBody>
      </p:sp>
      <p:sp>
        <p:nvSpPr>
          <p:cNvPr id="8" name="Rectangle 7">
            <a:extLst>
              <a:ext uri="{FF2B5EF4-FFF2-40B4-BE49-F238E27FC236}">
                <a16:creationId xmlns:a16="http://schemas.microsoft.com/office/drawing/2014/main" id="{EDE41DF8-B054-40A0-8179-AE7F355A5B80}"/>
              </a:ext>
            </a:extLst>
          </p:cNvPr>
          <p:cNvSpPr/>
          <p:nvPr/>
        </p:nvSpPr>
        <p:spPr>
          <a:xfrm>
            <a:off x="8508749" y="11325974"/>
            <a:ext cx="1698241" cy="372361"/>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24D893-DB56-419E-99A8-D417B44584E9}"/>
              </a:ext>
            </a:extLst>
          </p:cNvPr>
          <p:cNvSpPr/>
          <p:nvPr/>
        </p:nvSpPr>
        <p:spPr>
          <a:xfrm>
            <a:off x="9975850" y="8977403"/>
            <a:ext cx="4168776"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706382-3AD3-476A-8850-FF02620BAC78}"/>
              </a:ext>
            </a:extLst>
          </p:cNvPr>
          <p:cNvSpPr/>
          <p:nvPr/>
        </p:nvSpPr>
        <p:spPr>
          <a:xfrm>
            <a:off x="14592265" y="8910712"/>
            <a:ext cx="654442"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6C478E-48AA-47C3-9B8F-816DC9AD8BE9}"/>
              </a:ext>
            </a:extLst>
          </p:cNvPr>
          <p:cNvSpPr/>
          <p:nvPr/>
        </p:nvSpPr>
        <p:spPr>
          <a:xfrm>
            <a:off x="15741972" y="8936940"/>
            <a:ext cx="1084880"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BE4C6B7-7DBF-4C3D-AF01-DD27212C44B3}"/>
              </a:ext>
            </a:extLst>
          </p:cNvPr>
          <p:cNvSpPr/>
          <p:nvPr/>
        </p:nvSpPr>
        <p:spPr>
          <a:xfrm>
            <a:off x="17212053" y="8936940"/>
            <a:ext cx="1084880"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5E45B88-CDD1-459E-AAFD-12CD6B4CC520}"/>
              </a:ext>
            </a:extLst>
          </p:cNvPr>
          <p:cNvSpPr/>
          <p:nvPr/>
        </p:nvSpPr>
        <p:spPr>
          <a:xfrm>
            <a:off x="17690872" y="11325973"/>
            <a:ext cx="1828348" cy="372361"/>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079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1F5A-5CE7-4FBF-98B3-F78F80CBDFB9}"/>
              </a:ext>
            </a:extLst>
          </p:cNvPr>
          <p:cNvSpPr>
            <a:spLocks noGrp="1"/>
          </p:cNvSpPr>
          <p:nvPr>
            <p:ph type="title"/>
          </p:nvPr>
        </p:nvSpPr>
        <p:spPr/>
        <p:txBody>
          <a:bodyPr/>
          <a:lstStyle/>
          <a:p>
            <a:r>
              <a:rPr lang="en-US" dirty="0"/>
              <a:t>Adjusting Entries for Accruals (cont’d)</a:t>
            </a:r>
          </a:p>
        </p:txBody>
      </p:sp>
      <p:sp>
        <p:nvSpPr>
          <p:cNvPr id="3" name="Content Placeholder 2">
            <a:extLst>
              <a:ext uri="{FF2B5EF4-FFF2-40B4-BE49-F238E27FC236}">
                <a16:creationId xmlns:a16="http://schemas.microsoft.com/office/drawing/2014/main" id="{A80C80B7-66CA-4F72-8181-32F3871EEF80}"/>
              </a:ext>
            </a:extLst>
          </p:cNvPr>
          <p:cNvSpPr>
            <a:spLocks noGrp="1"/>
          </p:cNvSpPr>
          <p:nvPr>
            <p:ph sz="quarter" idx="13"/>
          </p:nvPr>
        </p:nvSpPr>
        <p:spPr/>
        <p:txBody>
          <a:bodyPr/>
          <a:lstStyle/>
          <a:p>
            <a:r>
              <a:rPr lang="en-US" altLang="zh-CN" sz="5400" b="1" dirty="0">
                <a:solidFill>
                  <a:schemeClr val="accent2"/>
                </a:solidFill>
              </a:rPr>
              <a:t>4</a:t>
            </a:r>
            <a:r>
              <a:rPr lang="en-US" sz="5400" b="1" dirty="0">
                <a:solidFill>
                  <a:schemeClr val="accent2"/>
                </a:solidFill>
              </a:rPr>
              <a:t> Accrued </a:t>
            </a:r>
            <a:r>
              <a:rPr lang="en-US" altLang="zh-CN" sz="5400" b="1" dirty="0">
                <a:solidFill>
                  <a:schemeClr val="accent2"/>
                </a:solidFill>
              </a:rPr>
              <a:t>Expenses </a:t>
            </a:r>
            <a:r>
              <a:rPr lang="en-US" altLang="zh-CN" sz="5400" dirty="0"/>
              <a:t>- Adjustment for accrued salaries and wages</a:t>
            </a:r>
            <a:endParaRPr lang="en-US" sz="5400" dirty="0"/>
          </a:p>
        </p:txBody>
      </p:sp>
      <p:pic>
        <p:nvPicPr>
          <p:cNvPr id="5" name="Picture 4">
            <a:extLst>
              <a:ext uri="{FF2B5EF4-FFF2-40B4-BE49-F238E27FC236}">
                <a16:creationId xmlns:a16="http://schemas.microsoft.com/office/drawing/2014/main" id="{D5D58612-E88B-4EA2-88A2-45F6F58006E5}"/>
              </a:ext>
            </a:extLst>
          </p:cNvPr>
          <p:cNvPicPr>
            <a:picLocks noChangeAspect="1"/>
          </p:cNvPicPr>
          <p:nvPr/>
        </p:nvPicPr>
        <p:blipFill rotWithShape="1">
          <a:blip r:embed="rId3"/>
          <a:srcRect r="43903"/>
          <a:stretch/>
        </p:blipFill>
        <p:spPr>
          <a:xfrm>
            <a:off x="666750" y="3268975"/>
            <a:ext cx="6436780" cy="4701550"/>
          </a:xfrm>
          <a:prstGeom prst="rect">
            <a:avLst/>
          </a:prstGeom>
        </p:spPr>
      </p:pic>
      <p:sp>
        <p:nvSpPr>
          <p:cNvPr id="7" name="Rectangle: Rounded Corners 6">
            <a:extLst>
              <a:ext uri="{FF2B5EF4-FFF2-40B4-BE49-F238E27FC236}">
                <a16:creationId xmlns:a16="http://schemas.microsoft.com/office/drawing/2014/main" id="{0AFC97B0-1B0F-4702-8B5E-056F5EA0ED1A}"/>
              </a:ext>
            </a:extLst>
          </p:cNvPr>
          <p:cNvSpPr/>
          <p:nvPr/>
        </p:nvSpPr>
        <p:spPr>
          <a:xfrm>
            <a:off x="7265455" y="3489804"/>
            <a:ext cx="16121595" cy="8793344"/>
          </a:xfrm>
          <a:prstGeom prst="roundRect">
            <a:avLst>
              <a:gd name="adj" fmla="val 5779"/>
            </a:avLst>
          </a:prstGeom>
          <a:solidFill>
            <a:schemeClr val="bg1"/>
          </a:solidFill>
          <a:ln w="7620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r>
              <a:rPr lang="en-US" sz="4800" dirty="0" err="1">
                <a:solidFill>
                  <a:sysClr val="windowText" lastClr="000000"/>
                </a:solidFill>
              </a:rPr>
              <a:t>Yazici</a:t>
            </a:r>
            <a:r>
              <a:rPr lang="en-US" sz="4800" dirty="0">
                <a:solidFill>
                  <a:sysClr val="windowText" lastClr="000000"/>
                </a:solidFill>
              </a:rPr>
              <a:t> Advertising paid salaries and wages on October 26 for its employees’ first two weeks of work. The next payment of salaries will not occur until November 9. On October 31, the salaries and wages for these three days represent an accrued expense and a related liability to </a:t>
            </a:r>
            <a:r>
              <a:rPr lang="en-US" sz="4800" dirty="0" err="1">
                <a:solidFill>
                  <a:sysClr val="windowText" lastClr="000000"/>
                </a:solidFill>
              </a:rPr>
              <a:t>Yazici</a:t>
            </a:r>
            <a:r>
              <a:rPr lang="en-US" sz="4800" dirty="0">
                <a:solidFill>
                  <a:sysClr val="windowText" lastClr="000000"/>
                </a:solidFill>
              </a:rPr>
              <a:t>. The employees receive total salaries and wages of 2,000 for a five-day work week, or 400 per day. Thus, accrued salaries and wages on October 31 are 1,200 ( 400 × 3). This accrual increases a liability, Salaries and Wages Payable. It also decreases equity by increasing an expense account, Salaries and Wages Expense.</a:t>
            </a:r>
          </a:p>
        </p:txBody>
      </p:sp>
      <p:pic>
        <p:nvPicPr>
          <p:cNvPr id="10" name="Picture 9">
            <a:extLst>
              <a:ext uri="{FF2B5EF4-FFF2-40B4-BE49-F238E27FC236}">
                <a16:creationId xmlns:a16="http://schemas.microsoft.com/office/drawing/2014/main" id="{6EA9C366-12E0-4802-A73B-2C7693D51491}"/>
              </a:ext>
            </a:extLst>
          </p:cNvPr>
          <p:cNvPicPr>
            <a:picLocks noChangeAspect="1"/>
          </p:cNvPicPr>
          <p:nvPr/>
        </p:nvPicPr>
        <p:blipFill rotWithShape="1">
          <a:blip r:embed="rId3"/>
          <a:srcRect l="57508"/>
          <a:stretch/>
        </p:blipFill>
        <p:spPr>
          <a:xfrm>
            <a:off x="2227785" y="7934879"/>
            <a:ext cx="4875745" cy="4701550"/>
          </a:xfrm>
          <a:prstGeom prst="rect">
            <a:avLst/>
          </a:prstGeom>
        </p:spPr>
      </p:pic>
      <p:sp>
        <p:nvSpPr>
          <p:cNvPr id="4" name="Footer Placeholder 3">
            <a:extLst>
              <a:ext uri="{FF2B5EF4-FFF2-40B4-BE49-F238E27FC236}">
                <a16:creationId xmlns:a16="http://schemas.microsoft.com/office/drawing/2014/main" id="{6A15CD91-7454-4563-9264-7ADD0E159FCE}"/>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12687CAC-99B7-44C7-A5C2-0B8EFE11D889}"/>
              </a:ext>
            </a:extLst>
          </p:cNvPr>
          <p:cNvSpPr>
            <a:spLocks noGrp="1"/>
          </p:cNvSpPr>
          <p:nvPr>
            <p:ph type="sldNum" sz="quarter" idx="12"/>
          </p:nvPr>
        </p:nvSpPr>
        <p:spPr/>
        <p:txBody>
          <a:bodyPr/>
          <a:lstStyle/>
          <a:p>
            <a:fld id="{EBE3AD81-3AD4-9C46-856E-C08CF1183C60}" type="slidenum">
              <a:rPr lang="en-US" smtClean="0"/>
              <a:pPr/>
              <a:t>33</a:t>
            </a:fld>
            <a:endParaRPr lang="en-US" dirty="0"/>
          </a:p>
        </p:txBody>
      </p:sp>
    </p:spTree>
    <p:extLst>
      <p:ext uri="{BB962C8B-B14F-4D97-AF65-F5344CB8AC3E}">
        <p14:creationId xmlns:p14="http://schemas.microsoft.com/office/powerpoint/2010/main" val="2471018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1F5A-5CE7-4FBF-98B3-F78F80CBDFB9}"/>
              </a:ext>
            </a:extLst>
          </p:cNvPr>
          <p:cNvSpPr>
            <a:spLocks noGrp="1"/>
          </p:cNvSpPr>
          <p:nvPr>
            <p:ph type="title"/>
          </p:nvPr>
        </p:nvSpPr>
        <p:spPr/>
        <p:txBody>
          <a:bodyPr/>
          <a:lstStyle/>
          <a:p>
            <a:r>
              <a:rPr lang="en-US" dirty="0"/>
              <a:t>Adjusting Entries for Accruals (cont’d)</a:t>
            </a:r>
          </a:p>
        </p:txBody>
      </p:sp>
      <p:sp>
        <p:nvSpPr>
          <p:cNvPr id="3" name="Content Placeholder 2">
            <a:extLst>
              <a:ext uri="{FF2B5EF4-FFF2-40B4-BE49-F238E27FC236}">
                <a16:creationId xmlns:a16="http://schemas.microsoft.com/office/drawing/2014/main" id="{A80C80B7-66CA-4F72-8181-32F3871EEF80}"/>
              </a:ext>
            </a:extLst>
          </p:cNvPr>
          <p:cNvSpPr>
            <a:spLocks noGrp="1"/>
          </p:cNvSpPr>
          <p:nvPr>
            <p:ph sz="quarter" idx="13"/>
          </p:nvPr>
        </p:nvSpPr>
        <p:spPr/>
        <p:txBody>
          <a:bodyPr/>
          <a:lstStyle/>
          <a:p>
            <a:r>
              <a:rPr lang="en-US" altLang="zh-CN" sz="5400" b="1" dirty="0">
                <a:solidFill>
                  <a:schemeClr val="accent2"/>
                </a:solidFill>
              </a:rPr>
              <a:t>4</a:t>
            </a:r>
            <a:r>
              <a:rPr lang="en-US" sz="5400" b="1" dirty="0">
                <a:solidFill>
                  <a:schemeClr val="accent2"/>
                </a:solidFill>
              </a:rPr>
              <a:t> Accrued </a:t>
            </a:r>
            <a:r>
              <a:rPr lang="en-US" altLang="zh-CN" sz="5400" b="1" dirty="0">
                <a:solidFill>
                  <a:schemeClr val="accent2"/>
                </a:solidFill>
              </a:rPr>
              <a:t>Expenses </a:t>
            </a:r>
            <a:r>
              <a:rPr lang="en-US" altLang="zh-CN" sz="5400" dirty="0"/>
              <a:t>- Adjustment for accrued salaries and wages</a:t>
            </a:r>
            <a:endParaRPr lang="en-US" sz="5400" dirty="0"/>
          </a:p>
        </p:txBody>
      </p:sp>
      <p:pic>
        <p:nvPicPr>
          <p:cNvPr id="5" name="Picture 4">
            <a:extLst>
              <a:ext uri="{FF2B5EF4-FFF2-40B4-BE49-F238E27FC236}">
                <a16:creationId xmlns:a16="http://schemas.microsoft.com/office/drawing/2014/main" id="{D5D58612-E88B-4EA2-88A2-45F6F58006E5}"/>
              </a:ext>
            </a:extLst>
          </p:cNvPr>
          <p:cNvPicPr>
            <a:picLocks noChangeAspect="1"/>
          </p:cNvPicPr>
          <p:nvPr/>
        </p:nvPicPr>
        <p:blipFill rotWithShape="1">
          <a:blip r:embed="rId3"/>
          <a:srcRect r="43903"/>
          <a:stretch/>
        </p:blipFill>
        <p:spPr>
          <a:xfrm>
            <a:off x="666750" y="3268975"/>
            <a:ext cx="6436780" cy="4701550"/>
          </a:xfrm>
          <a:prstGeom prst="rect">
            <a:avLst/>
          </a:prstGeom>
        </p:spPr>
      </p:pic>
      <p:pic>
        <p:nvPicPr>
          <p:cNvPr id="10" name="Picture 9">
            <a:extLst>
              <a:ext uri="{FF2B5EF4-FFF2-40B4-BE49-F238E27FC236}">
                <a16:creationId xmlns:a16="http://schemas.microsoft.com/office/drawing/2014/main" id="{6EA9C366-12E0-4802-A73B-2C7693D51491}"/>
              </a:ext>
            </a:extLst>
          </p:cNvPr>
          <p:cNvPicPr>
            <a:picLocks noChangeAspect="1"/>
          </p:cNvPicPr>
          <p:nvPr/>
        </p:nvPicPr>
        <p:blipFill rotWithShape="1">
          <a:blip r:embed="rId3"/>
          <a:srcRect l="57508"/>
          <a:stretch/>
        </p:blipFill>
        <p:spPr>
          <a:xfrm>
            <a:off x="2227785" y="7934879"/>
            <a:ext cx="4875745" cy="4701550"/>
          </a:xfrm>
          <a:prstGeom prst="rect">
            <a:avLst/>
          </a:prstGeom>
        </p:spPr>
      </p:pic>
      <p:pic>
        <p:nvPicPr>
          <p:cNvPr id="6" name="Picture 5">
            <a:extLst>
              <a:ext uri="{FF2B5EF4-FFF2-40B4-BE49-F238E27FC236}">
                <a16:creationId xmlns:a16="http://schemas.microsoft.com/office/drawing/2014/main" id="{EE7D687A-FBE6-4DEF-A0C8-794F34CDF3D5}"/>
              </a:ext>
            </a:extLst>
          </p:cNvPr>
          <p:cNvPicPr>
            <a:picLocks noChangeAspect="1"/>
          </p:cNvPicPr>
          <p:nvPr/>
        </p:nvPicPr>
        <p:blipFill>
          <a:blip r:embed="rId4"/>
          <a:stretch>
            <a:fillRect/>
          </a:stretch>
        </p:blipFill>
        <p:spPr>
          <a:xfrm>
            <a:off x="7427380" y="3160199"/>
            <a:ext cx="15392400" cy="9339742"/>
          </a:xfrm>
          <a:prstGeom prst="rect">
            <a:avLst/>
          </a:prstGeom>
        </p:spPr>
      </p:pic>
      <p:sp>
        <p:nvSpPr>
          <p:cNvPr id="8" name="Rectangle 7">
            <a:extLst>
              <a:ext uri="{FF2B5EF4-FFF2-40B4-BE49-F238E27FC236}">
                <a16:creationId xmlns:a16="http://schemas.microsoft.com/office/drawing/2014/main" id="{88CDA078-2145-4EF8-B9A7-7E33CDFF50DF}"/>
              </a:ext>
            </a:extLst>
          </p:cNvPr>
          <p:cNvSpPr/>
          <p:nvPr/>
        </p:nvSpPr>
        <p:spPr>
          <a:xfrm>
            <a:off x="1962150" y="7934879"/>
            <a:ext cx="5314950" cy="47015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0031673-51CC-4486-A523-5E29778059BF}"/>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7" name="Slide Number Placeholder 6">
            <a:extLst>
              <a:ext uri="{FF2B5EF4-FFF2-40B4-BE49-F238E27FC236}">
                <a16:creationId xmlns:a16="http://schemas.microsoft.com/office/drawing/2014/main" id="{E102002B-52CA-4198-BD7B-00E5CCD8F313}"/>
              </a:ext>
            </a:extLst>
          </p:cNvPr>
          <p:cNvSpPr>
            <a:spLocks noGrp="1"/>
          </p:cNvSpPr>
          <p:nvPr>
            <p:ph type="sldNum" sz="quarter" idx="12"/>
          </p:nvPr>
        </p:nvSpPr>
        <p:spPr/>
        <p:txBody>
          <a:bodyPr/>
          <a:lstStyle/>
          <a:p>
            <a:fld id="{EBE3AD81-3AD4-9C46-856E-C08CF1183C60}" type="slidenum">
              <a:rPr lang="en-US" smtClean="0"/>
              <a:pPr/>
              <a:t>34</a:t>
            </a:fld>
            <a:endParaRPr lang="en-US" dirty="0"/>
          </a:p>
        </p:txBody>
      </p:sp>
      <p:sp>
        <p:nvSpPr>
          <p:cNvPr id="9" name="Rectangle 8">
            <a:extLst>
              <a:ext uri="{FF2B5EF4-FFF2-40B4-BE49-F238E27FC236}">
                <a16:creationId xmlns:a16="http://schemas.microsoft.com/office/drawing/2014/main" id="{98BF0700-F46C-42CA-8F3B-578B7D48D696}"/>
              </a:ext>
            </a:extLst>
          </p:cNvPr>
          <p:cNvSpPr/>
          <p:nvPr/>
        </p:nvSpPr>
        <p:spPr>
          <a:xfrm>
            <a:off x="11533640" y="11385621"/>
            <a:ext cx="1636260" cy="372361"/>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8EEA2E-4FF2-4B73-A912-FBFA93D7AAFE}"/>
              </a:ext>
            </a:extLst>
          </p:cNvPr>
          <p:cNvSpPr/>
          <p:nvPr/>
        </p:nvSpPr>
        <p:spPr>
          <a:xfrm>
            <a:off x="12936494" y="8598522"/>
            <a:ext cx="4486169" cy="16834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C0C228-E472-4702-ACF1-D21B74587016}"/>
              </a:ext>
            </a:extLst>
          </p:cNvPr>
          <p:cNvSpPr/>
          <p:nvPr/>
        </p:nvSpPr>
        <p:spPr>
          <a:xfrm>
            <a:off x="17642375" y="8545855"/>
            <a:ext cx="654442"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B8C496-9754-4696-8392-14F8D0F7D771}"/>
              </a:ext>
            </a:extLst>
          </p:cNvPr>
          <p:cNvSpPr/>
          <p:nvPr/>
        </p:nvSpPr>
        <p:spPr>
          <a:xfrm>
            <a:off x="18682019" y="8593982"/>
            <a:ext cx="1084880"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6FC2F4-CB1E-4E44-A7CC-2FC0FC80EA7E}"/>
              </a:ext>
            </a:extLst>
          </p:cNvPr>
          <p:cNvSpPr/>
          <p:nvPr/>
        </p:nvSpPr>
        <p:spPr>
          <a:xfrm>
            <a:off x="20152101" y="8545855"/>
            <a:ext cx="1084880" cy="1492954"/>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B67AB2B-944B-4784-B91B-2C67CA19E6FA}"/>
              </a:ext>
            </a:extLst>
          </p:cNvPr>
          <p:cNvSpPr/>
          <p:nvPr/>
        </p:nvSpPr>
        <p:spPr>
          <a:xfrm>
            <a:off x="20689181" y="11088908"/>
            <a:ext cx="1828348" cy="372361"/>
          </a:xfrm>
          <a:prstGeom prst="rect">
            <a:avLst/>
          </a:prstGeom>
          <a:solidFill>
            <a:srgbClr val="BEE2D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555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1F5A-5CE7-4FBF-98B3-F78F80CBDFB9}"/>
              </a:ext>
            </a:extLst>
          </p:cNvPr>
          <p:cNvSpPr>
            <a:spLocks noGrp="1"/>
          </p:cNvSpPr>
          <p:nvPr>
            <p:ph type="title"/>
          </p:nvPr>
        </p:nvSpPr>
        <p:spPr/>
        <p:txBody>
          <a:bodyPr/>
          <a:lstStyle/>
          <a:p>
            <a:r>
              <a:rPr lang="en-US" dirty="0"/>
              <a:t>Adjusting Entries for Accruals (cont’d)</a:t>
            </a:r>
          </a:p>
        </p:txBody>
      </p:sp>
      <p:sp>
        <p:nvSpPr>
          <p:cNvPr id="3" name="Content Placeholder 2">
            <a:extLst>
              <a:ext uri="{FF2B5EF4-FFF2-40B4-BE49-F238E27FC236}">
                <a16:creationId xmlns:a16="http://schemas.microsoft.com/office/drawing/2014/main" id="{A80C80B7-66CA-4F72-8181-32F3871EEF80}"/>
              </a:ext>
            </a:extLst>
          </p:cNvPr>
          <p:cNvSpPr>
            <a:spLocks noGrp="1"/>
          </p:cNvSpPr>
          <p:nvPr>
            <p:ph sz="quarter" idx="13"/>
          </p:nvPr>
        </p:nvSpPr>
        <p:spPr/>
        <p:txBody>
          <a:bodyPr/>
          <a:lstStyle/>
          <a:p>
            <a:r>
              <a:rPr lang="en-US" altLang="zh-CN" sz="5400" b="1" dirty="0">
                <a:solidFill>
                  <a:schemeClr val="accent2"/>
                </a:solidFill>
              </a:rPr>
              <a:t>4</a:t>
            </a:r>
            <a:r>
              <a:rPr lang="en-US" sz="5400" b="1" dirty="0">
                <a:solidFill>
                  <a:schemeClr val="accent2"/>
                </a:solidFill>
              </a:rPr>
              <a:t> Accrued </a:t>
            </a:r>
            <a:r>
              <a:rPr lang="en-US" altLang="zh-CN" sz="5400" b="1" dirty="0">
                <a:solidFill>
                  <a:schemeClr val="accent2"/>
                </a:solidFill>
              </a:rPr>
              <a:t>Expenses </a:t>
            </a:r>
            <a:r>
              <a:rPr lang="en-US" altLang="zh-CN" sz="5400" dirty="0"/>
              <a:t>- Adjustment for accrued salaries and wages</a:t>
            </a:r>
            <a:endParaRPr lang="en-US" sz="5400" dirty="0"/>
          </a:p>
        </p:txBody>
      </p:sp>
      <p:pic>
        <p:nvPicPr>
          <p:cNvPr id="5" name="Picture 4">
            <a:extLst>
              <a:ext uri="{FF2B5EF4-FFF2-40B4-BE49-F238E27FC236}">
                <a16:creationId xmlns:a16="http://schemas.microsoft.com/office/drawing/2014/main" id="{D5D58612-E88B-4EA2-88A2-45F6F58006E5}"/>
              </a:ext>
            </a:extLst>
          </p:cNvPr>
          <p:cNvPicPr>
            <a:picLocks noChangeAspect="1"/>
          </p:cNvPicPr>
          <p:nvPr/>
        </p:nvPicPr>
        <p:blipFill rotWithShape="1">
          <a:blip r:embed="rId3"/>
          <a:srcRect r="43903"/>
          <a:stretch/>
        </p:blipFill>
        <p:spPr>
          <a:xfrm>
            <a:off x="666750" y="3268975"/>
            <a:ext cx="6436780" cy="4701550"/>
          </a:xfrm>
          <a:prstGeom prst="rect">
            <a:avLst/>
          </a:prstGeom>
        </p:spPr>
      </p:pic>
      <p:pic>
        <p:nvPicPr>
          <p:cNvPr id="10" name="Picture 9">
            <a:extLst>
              <a:ext uri="{FF2B5EF4-FFF2-40B4-BE49-F238E27FC236}">
                <a16:creationId xmlns:a16="http://schemas.microsoft.com/office/drawing/2014/main" id="{6EA9C366-12E0-4802-A73B-2C7693D51491}"/>
              </a:ext>
            </a:extLst>
          </p:cNvPr>
          <p:cNvPicPr>
            <a:picLocks noChangeAspect="1"/>
          </p:cNvPicPr>
          <p:nvPr/>
        </p:nvPicPr>
        <p:blipFill rotWithShape="1">
          <a:blip r:embed="rId3"/>
          <a:srcRect l="57508"/>
          <a:stretch/>
        </p:blipFill>
        <p:spPr>
          <a:xfrm>
            <a:off x="2227785" y="7934879"/>
            <a:ext cx="4875745" cy="4701550"/>
          </a:xfrm>
          <a:prstGeom prst="rect">
            <a:avLst/>
          </a:prstGeom>
        </p:spPr>
      </p:pic>
      <p:sp>
        <p:nvSpPr>
          <p:cNvPr id="8" name="Rectangle 7">
            <a:extLst>
              <a:ext uri="{FF2B5EF4-FFF2-40B4-BE49-F238E27FC236}">
                <a16:creationId xmlns:a16="http://schemas.microsoft.com/office/drawing/2014/main" id="{88CDA078-2145-4EF8-B9A7-7E33CDFF50DF}"/>
              </a:ext>
            </a:extLst>
          </p:cNvPr>
          <p:cNvSpPr/>
          <p:nvPr/>
        </p:nvSpPr>
        <p:spPr>
          <a:xfrm>
            <a:off x="666750" y="3337220"/>
            <a:ext cx="6610350" cy="47015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5B96FAE-FA07-46A7-9914-6DB942571219}"/>
              </a:ext>
            </a:extLst>
          </p:cNvPr>
          <p:cNvSpPr/>
          <p:nvPr/>
        </p:nvSpPr>
        <p:spPr>
          <a:xfrm>
            <a:off x="7265455" y="3489804"/>
            <a:ext cx="16121595" cy="5555807"/>
          </a:xfrm>
          <a:prstGeom prst="roundRect">
            <a:avLst>
              <a:gd name="adj" fmla="val 5779"/>
            </a:avLst>
          </a:prstGeom>
          <a:solidFill>
            <a:schemeClr val="bg1"/>
          </a:solidFill>
          <a:ln w="7620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r>
              <a:rPr lang="en-US" sz="4800" dirty="0" err="1">
                <a:solidFill>
                  <a:sysClr val="windowText" lastClr="000000"/>
                </a:solidFill>
              </a:rPr>
              <a:t>Yazici</a:t>
            </a:r>
            <a:r>
              <a:rPr lang="en-US" sz="4800" dirty="0">
                <a:solidFill>
                  <a:sysClr val="windowText" lastClr="000000"/>
                </a:solidFill>
              </a:rPr>
              <a:t> pays salaries and wages every two weeks. Consequently, the next payday is November 9, when the company will again pay total salaries and wages of 4,000. The payment consists of 1,200 of salaries and wages payable at October 31 plus 2,800 of salaries and wages expense for November (7 working days, as shown in the November calendar × 400). Therefore, </a:t>
            </a:r>
            <a:r>
              <a:rPr lang="en-US" sz="4800" dirty="0" err="1">
                <a:solidFill>
                  <a:sysClr val="windowText" lastClr="000000"/>
                </a:solidFill>
              </a:rPr>
              <a:t>Yazici</a:t>
            </a:r>
            <a:r>
              <a:rPr lang="en-US" sz="4800" dirty="0">
                <a:solidFill>
                  <a:sysClr val="windowText" lastClr="000000"/>
                </a:solidFill>
              </a:rPr>
              <a:t> makes the following entry on November 9.</a:t>
            </a:r>
          </a:p>
        </p:txBody>
      </p:sp>
      <p:pic>
        <p:nvPicPr>
          <p:cNvPr id="11" name="Picture 10">
            <a:extLst>
              <a:ext uri="{FF2B5EF4-FFF2-40B4-BE49-F238E27FC236}">
                <a16:creationId xmlns:a16="http://schemas.microsoft.com/office/drawing/2014/main" id="{50E695E1-33CF-4673-8A04-44D209013135}"/>
              </a:ext>
            </a:extLst>
          </p:cNvPr>
          <p:cNvPicPr>
            <a:picLocks noChangeAspect="1"/>
          </p:cNvPicPr>
          <p:nvPr/>
        </p:nvPicPr>
        <p:blipFill>
          <a:blip r:embed="rId4"/>
          <a:stretch>
            <a:fillRect/>
          </a:stretch>
        </p:blipFill>
        <p:spPr>
          <a:xfrm>
            <a:off x="7277100" y="9401546"/>
            <a:ext cx="16121595" cy="2318108"/>
          </a:xfrm>
          <a:prstGeom prst="rect">
            <a:avLst/>
          </a:prstGeom>
        </p:spPr>
      </p:pic>
      <p:sp>
        <p:nvSpPr>
          <p:cNvPr id="6" name="Footer Placeholder 5">
            <a:extLst>
              <a:ext uri="{FF2B5EF4-FFF2-40B4-BE49-F238E27FC236}">
                <a16:creationId xmlns:a16="http://schemas.microsoft.com/office/drawing/2014/main" id="{5919634C-D0D1-4B63-873F-5462EF800E0E}"/>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7" name="Slide Number Placeholder 6">
            <a:extLst>
              <a:ext uri="{FF2B5EF4-FFF2-40B4-BE49-F238E27FC236}">
                <a16:creationId xmlns:a16="http://schemas.microsoft.com/office/drawing/2014/main" id="{67EA8939-4717-47CF-8CF7-8010AA44F3F0}"/>
              </a:ext>
            </a:extLst>
          </p:cNvPr>
          <p:cNvSpPr>
            <a:spLocks noGrp="1"/>
          </p:cNvSpPr>
          <p:nvPr>
            <p:ph type="sldNum" sz="quarter" idx="12"/>
          </p:nvPr>
        </p:nvSpPr>
        <p:spPr/>
        <p:txBody>
          <a:bodyPr/>
          <a:lstStyle/>
          <a:p>
            <a:fld id="{EBE3AD81-3AD4-9C46-856E-C08CF1183C60}" type="slidenum">
              <a:rPr lang="en-US" smtClean="0"/>
              <a:pPr/>
              <a:t>35</a:t>
            </a:fld>
            <a:endParaRPr lang="en-US" dirty="0"/>
          </a:p>
        </p:txBody>
      </p:sp>
    </p:spTree>
    <p:extLst>
      <p:ext uri="{BB962C8B-B14F-4D97-AF65-F5344CB8AC3E}">
        <p14:creationId xmlns:p14="http://schemas.microsoft.com/office/powerpoint/2010/main" val="3121853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52543-6767-4580-94F0-6E0690A92E62}"/>
              </a:ext>
            </a:extLst>
          </p:cNvPr>
          <p:cNvSpPr>
            <a:spLocks noGrp="1"/>
          </p:cNvSpPr>
          <p:nvPr>
            <p:ph type="title"/>
          </p:nvPr>
        </p:nvSpPr>
        <p:spPr/>
        <p:txBody>
          <a:bodyPr/>
          <a:lstStyle/>
          <a:p>
            <a:r>
              <a:rPr lang="en-US" altLang="zh-CN" dirty="0"/>
              <a:t>Summary</a:t>
            </a:r>
            <a:endParaRPr lang="en-US" dirty="0"/>
          </a:p>
        </p:txBody>
      </p:sp>
      <p:sp>
        <p:nvSpPr>
          <p:cNvPr id="18" name="Content Placeholder 2">
            <a:extLst>
              <a:ext uri="{FF2B5EF4-FFF2-40B4-BE49-F238E27FC236}">
                <a16:creationId xmlns:a16="http://schemas.microsoft.com/office/drawing/2014/main" id="{31F16C45-A7CA-4E00-8D5F-F707AC0A8005}"/>
              </a:ext>
            </a:extLst>
          </p:cNvPr>
          <p:cNvSpPr txBox="1">
            <a:spLocks/>
          </p:cNvSpPr>
          <p:nvPr/>
        </p:nvSpPr>
        <p:spPr>
          <a:xfrm>
            <a:off x="990600" y="3259284"/>
            <a:ext cx="16078200" cy="10033073"/>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endParaRPr lang="en-US" dirty="0">
              <a:solidFill>
                <a:srgbClr val="000000"/>
              </a:solidFill>
            </a:endParaRPr>
          </a:p>
          <a:p>
            <a:pPr lvl="1"/>
            <a:r>
              <a:rPr lang="en-US" b="1" dirty="0">
                <a:solidFill>
                  <a:srgbClr val="FF7979"/>
                </a:solidFill>
              </a:rPr>
              <a:t>Prepaid Expenses</a:t>
            </a:r>
            <a:r>
              <a:rPr lang="en-US" dirty="0">
                <a:solidFill>
                  <a:srgbClr val="FF7979"/>
                </a:solidFill>
              </a:rPr>
              <a:t> </a:t>
            </a:r>
            <a:r>
              <a:rPr lang="en-US" dirty="0">
                <a:solidFill>
                  <a:srgbClr val="000000"/>
                </a:solidFill>
              </a:rPr>
              <a:t>are not expenses, but assets</a:t>
            </a:r>
          </a:p>
          <a:p>
            <a:pPr lvl="2"/>
            <a:r>
              <a:rPr lang="en-US" dirty="0">
                <a:solidFill>
                  <a:srgbClr val="000000"/>
                </a:solidFill>
              </a:rPr>
              <a:t>They will be recognized as expenses by adjusting entries </a:t>
            </a:r>
          </a:p>
          <a:p>
            <a:pPr lvl="2"/>
            <a:endParaRPr lang="en-US" dirty="0">
              <a:solidFill>
                <a:srgbClr val="000000"/>
              </a:solidFill>
            </a:endParaRPr>
          </a:p>
          <a:p>
            <a:pPr lvl="1"/>
            <a:r>
              <a:rPr lang="en-US" altLang="zh-CN" b="1" dirty="0">
                <a:solidFill>
                  <a:srgbClr val="FF7979"/>
                </a:solidFill>
              </a:rPr>
              <a:t>Unearned</a:t>
            </a:r>
            <a:r>
              <a:rPr lang="en-US" b="1" dirty="0">
                <a:solidFill>
                  <a:srgbClr val="FF7979"/>
                </a:solidFill>
              </a:rPr>
              <a:t> Revenues </a:t>
            </a:r>
            <a:r>
              <a:rPr lang="en-US" dirty="0">
                <a:solidFill>
                  <a:sysClr val="windowText" lastClr="000000"/>
                </a:solidFill>
              </a:rPr>
              <a:t>are not revenues, but liabilities</a:t>
            </a:r>
          </a:p>
          <a:p>
            <a:pPr lvl="2"/>
            <a:r>
              <a:rPr lang="en-US" dirty="0">
                <a:solidFill>
                  <a:sysClr val="windowText" lastClr="000000"/>
                </a:solidFill>
              </a:rPr>
              <a:t>They will be recognized as revenues </a:t>
            </a:r>
            <a:r>
              <a:rPr lang="en-US" dirty="0">
                <a:solidFill>
                  <a:srgbClr val="000000"/>
                </a:solidFill>
              </a:rPr>
              <a:t>by adjusting entries</a:t>
            </a:r>
          </a:p>
          <a:p>
            <a:pPr lvl="2"/>
            <a:endParaRPr lang="en-US" dirty="0">
              <a:solidFill>
                <a:srgbClr val="000000"/>
              </a:solidFill>
            </a:endParaRPr>
          </a:p>
          <a:p>
            <a:pPr lvl="1"/>
            <a:r>
              <a:rPr lang="en-US" b="1" dirty="0">
                <a:solidFill>
                  <a:schemeClr val="accent2"/>
                </a:solidFill>
              </a:rPr>
              <a:t>Accrued Revenues</a:t>
            </a:r>
            <a:r>
              <a:rPr lang="en-US" dirty="0">
                <a:solidFill>
                  <a:schemeClr val="accent2"/>
                </a:solidFill>
              </a:rPr>
              <a:t> </a:t>
            </a:r>
            <a:r>
              <a:rPr lang="en-US" dirty="0">
                <a:solidFill>
                  <a:sysClr val="windowText" lastClr="000000"/>
                </a:solidFill>
              </a:rPr>
              <a:t>are revenues</a:t>
            </a:r>
          </a:p>
          <a:p>
            <a:pPr lvl="2"/>
            <a:endParaRPr lang="en-US" dirty="0">
              <a:solidFill>
                <a:sysClr val="windowText" lastClr="000000"/>
              </a:solidFill>
            </a:endParaRPr>
          </a:p>
          <a:p>
            <a:pPr lvl="2"/>
            <a:endParaRPr lang="en-US" dirty="0">
              <a:solidFill>
                <a:sysClr val="windowText" lastClr="000000"/>
              </a:solidFill>
            </a:endParaRPr>
          </a:p>
          <a:p>
            <a:pPr lvl="1"/>
            <a:r>
              <a:rPr lang="en-US" b="1" dirty="0">
                <a:solidFill>
                  <a:schemeClr val="accent2"/>
                </a:solidFill>
              </a:rPr>
              <a:t>Accrued Expenses</a:t>
            </a:r>
            <a:r>
              <a:rPr lang="en-US" dirty="0">
                <a:solidFill>
                  <a:schemeClr val="accent2"/>
                </a:solidFill>
              </a:rPr>
              <a:t> </a:t>
            </a:r>
            <a:r>
              <a:rPr lang="en-US" dirty="0">
                <a:solidFill>
                  <a:sysClr val="windowText" lastClr="000000"/>
                </a:solidFill>
              </a:rPr>
              <a:t>are expenses</a:t>
            </a:r>
          </a:p>
          <a:p>
            <a:pPr lvl="2"/>
            <a:endParaRPr lang="en-US" dirty="0">
              <a:solidFill>
                <a:sysClr val="windowText" lastClr="000000"/>
              </a:solidFill>
            </a:endParaRPr>
          </a:p>
          <a:p>
            <a:pPr lvl="2"/>
            <a:endParaRPr lang="en-US" dirty="0">
              <a:solidFill>
                <a:sysClr val="windowText" lastClr="000000"/>
              </a:solidFill>
            </a:endParaRPr>
          </a:p>
          <a:p>
            <a:pPr lvl="1"/>
            <a:endParaRPr lang="en-US" dirty="0">
              <a:solidFill>
                <a:sysClr val="windowText" lastClr="000000"/>
              </a:solidFill>
            </a:endParaRPr>
          </a:p>
          <a:p>
            <a:pPr lvl="1"/>
            <a:endParaRPr lang="en-US" dirty="0"/>
          </a:p>
        </p:txBody>
      </p:sp>
      <p:sp>
        <p:nvSpPr>
          <p:cNvPr id="19" name="Rectangle 18">
            <a:extLst>
              <a:ext uri="{FF2B5EF4-FFF2-40B4-BE49-F238E27FC236}">
                <a16:creationId xmlns:a16="http://schemas.microsoft.com/office/drawing/2014/main" id="{8CE61092-ED7E-490B-B303-0A9C3F57FF63}"/>
              </a:ext>
            </a:extLst>
          </p:cNvPr>
          <p:cNvSpPr/>
          <p:nvPr/>
        </p:nvSpPr>
        <p:spPr>
          <a:xfrm>
            <a:off x="17471524" y="4156784"/>
            <a:ext cx="5508792" cy="2123658"/>
          </a:xfrm>
          <a:prstGeom prst="rect">
            <a:avLst/>
          </a:prstGeom>
        </p:spPr>
        <p:txBody>
          <a:bodyPr wrap="square">
            <a:spAutoFit/>
          </a:bodyPr>
          <a:lstStyle/>
          <a:p>
            <a:r>
              <a:rPr lang="en-US" sz="4400" dirty="0">
                <a:solidFill>
                  <a:srgbClr val="000000"/>
                </a:solidFill>
              </a:rPr>
              <a:t>Dr. Expenses</a:t>
            </a:r>
          </a:p>
          <a:p>
            <a:r>
              <a:rPr lang="en-US" sz="4400" dirty="0">
                <a:solidFill>
                  <a:srgbClr val="000000"/>
                </a:solidFill>
              </a:rPr>
              <a:t>           Cr. Assets </a:t>
            </a:r>
          </a:p>
          <a:p>
            <a:pPr algn="r"/>
            <a:r>
              <a:rPr lang="en-US" sz="4400" dirty="0">
                <a:solidFill>
                  <a:srgbClr val="000000"/>
                </a:solidFill>
              </a:rPr>
              <a:t>(or</a:t>
            </a:r>
            <a:r>
              <a:rPr lang="zh-CN" altLang="en-US" sz="4400" dirty="0">
                <a:solidFill>
                  <a:srgbClr val="000000"/>
                </a:solidFill>
              </a:rPr>
              <a:t> </a:t>
            </a:r>
            <a:r>
              <a:rPr lang="en-US" altLang="zh-CN" sz="4400" dirty="0">
                <a:solidFill>
                  <a:srgbClr val="000000"/>
                </a:solidFill>
              </a:rPr>
              <a:t>Contra Assets)</a:t>
            </a:r>
            <a:endParaRPr lang="en-US" sz="4400" dirty="0">
              <a:solidFill>
                <a:srgbClr val="000000"/>
              </a:solidFill>
            </a:endParaRPr>
          </a:p>
        </p:txBody>
      </p:sp>
      <p:sp>
        <p:nvSpPr>
          <p:cNvPr id="20" name="Rectangle 19">
            <a:extLst>
              <a:ext uri="{FF2B5EF4-FFF2-40B4-BE49-F238E27FC236}">
                <a16:creationId xmlns:a16="http://schemas.microsoft.com/office/drawing/2014/main" id="{D0161DE6-1301-4ECD-8356-1B334D9C1242}"/>
              </a:ext>
            </a:extLst>
          </p:cNvPr>
          <p:cNvSpPr/>
          <p:nvPr/>
        </p:nvSpPr>
        <p:spPr>
          <a:xfrm>
            <a:off x="17471524" y="6302812"/>
            <a:ext cx="5508792" cy="1446550"/>
          </a:xfrm>
          <a:prstGeom prst="rect">
            <a:avLst/>
          </a:prstGeom>
        </p:spPr>
        <p:txBody>
          <a:bodyPr wrap="square">
            <a:spAutoFit/>
          </a:bodyPr>
          <a:lstStyle/>
          <a:p>
            <a:r>
              <a:rPr lang="en-US" sz="4400" dirty="0">
                <a:solidFill>
                  <a:srgbClr val="000000"/>
                </a:solidFill>
              </a:rPr>
              <a:t>Dr. Liabilities</a:t>
            </a:r>
          </a:p>
          <a:p>
            <a:r>
              <a:rPr lang="en-US" sz="4400" dirty="0">
                <a:solidFill>
                  <a:srgbClr val="000000"/>
                </a:solidFill>
              </a:rPr>
              <a:t>           Cr. Revenues</a:t>
            </a:r>
          </a:p>
        </p:txBody>
      </p:sp>
      <p:sp>
        <p:nvSpPr>
          <p:cNvPr id="21" name="Rectangle 20">
            <a:extLst>
              <a:ext uri="{FF2B5EF4-FFF2-40B4-BE49-F238E27FC236}">
                <a16:creationId xmlns:a16="http://schemas.microsoft.com/office/drawing/2014/main" id="{F4A810AD-0352-415B-B8B7-720EEE9DBB4A}"/>
              </a:ext>
            </a:extLst>
          </p:cNvPr>
          <p:cNvSpPr/>
          <p:nvPr/>
        </p:nvSpPr>
        <p:spPr>
          <a:xfrm>
            <a:off x="17471524" y="10401583"/>
            <a:ext cx="5508792" cy="1446550"/>
          </a:xfrm>
          <a:prstGeom prst="rect">
            <a:avLst/>
          </a:prstGeom>
        </p:spPr>
        <p:txBody>
          <a:bodyPr wrap="square">
            <a:spAutoFit/>
          </a:bodyPr>
          <a:lstStyle/>
          <a:p>
            <a:r>
              <a:rPr lang="en-US" sz="4400" dirty="0">
                <a:solidFill>
                  <a:srgbClr val="000000"/>
                </a:solidFill>
              </a:rPr>
              <a:t>Dr. Expenses</a:t>
            </a:r>
          </a:p>
          <a:p>
            <a:r>
              <a:rPr lang="en-US" sz="4400" dirty="0">
                <a:solidFill>
                  <a:srgbClr val="000000"/>
                </a:solidFill>
              </a:rPr>
              <a:t>           Cr. Liabilities</a:t>
            </a:r>
          </a:p>
        </p:txBody>
      </p:sp>
      <p:sp>
        <p:nvSpPr>
          <p:cNvPr id="22" name="Rectangle 21">
            <a:extLst>
              <a:ext uri="{FF2B5EF4-FFF2-40B4-BE49-F238E27FC236}">
                <a16:creationId xmlns:a16="http://schemas.microsoft.com/office/drawing/2014/main" id="{42ADA84A-8DFE-48FB-A540-CE78734D9C98}"/>
              </a:ext>
            </a:extLst>
          </p:cNvPr>
          <p:cNvSpPr/>
          <p:nvPr/>
        </p:nvSpPr>
        <p:spPr>
          <a:xfrm>
            <a:off x="17471524" y="8275820"/>
            <a:ext cx="5508792" cy="1446550"/>
          </a:xfrm>
          <a:prstGeom prst="rect">
            <a:avLst/>
          </a:prstGeom>
        </p:spPr>
        <p:txBody>
          <a:bodyPr wrap="square">
            <a:spAutoFit/>
          </a:bodyPr>
          <a:lstStyle/>
          <a:p>
            <a:r>
              <a:rPr lang="en-US" sz="4400" dirty="0">
                <a:solidFill>
                  <a:srgbClr val="000000"/>
                </a:solidFill>
              </a:rPr>
              <a:t>Dr. Assets</a:t>
            </a:r>
          </a:p>
          <a:p>
            <a:r>
              <a:rPr lang="en-US" sz="4400" dirty="0">
                <a:solidFill>
                  <a:srgbClr val="000000"/>
                </a:solidFill>
              </a:rPr>
              <a:t>           Cr. Revenues</a:t>
            </a:r>
          </a:p>
        </p:txBody>
      </p:sp>
      <p:sp>
        <p:nvSpPr>
          <p:cNvPr id="23" name="Rectangle: Rounded Corners 22">
            <a:extLst>
              <a:ext uri="{FF2B5EF4-FFF2-40B4-BE49-F238E27FC236}">
                <a16:creationId xmlns:a16="http://schemas.microsoft.com/office/drawing/2014/main" id="{8E4A3D69-FF5C-4166-A229-5EE109FE0BBD}"/>
              </a:ext>
            </a:extLst>
          </p:cNvPr>
          <p:cNvSpPr/>
          <p:nvPr/>
        </p:nvSpPr>
        <p:spPr>
          <a:xfrm>
            <a:off x="1397334" y="2494274"/>
            <a:ext cx="21582982" cy="10033073"/>
          </a:xfrm>
          <a:prstGeom prst="roundRect">
            <a:avLst>
              <a:gd name="adj" fmla="val 3502"/>
            </a:avLst>
          </a:prstGeom>
          <a:noFill/>
          <a:ln w="76200">
            <a:solidFill>
              <a:schemeClr val="accent3"/>
            </a:solidFill>
          </a:ln>
        </p:spPr>
        <p:style>
          <a:lnRef idx="2">
            <a:schemeClr val="accent2"/>
          </a:lnRef>
          <a:fillRef idx="1">
            <a:schemeClr val="lt1"/>
          </a:fillRef>
          <a:effectRef idx="0">
            <a:schemeClr val="accent2"/>
          </a:effectRef>
          <a:fontRef idx="minor">
            <a:schemeClr val="dk1"/>
          </a:fontRef>
        </p:style>
        <p:txBody>
          <a:bodyPr rtlCol="0" anchor="t"/>
          <a:lstStyle/>
          <a:p>
            <a:pPr algn="ctr"/>
            <a:endParaRPr lang="en-US" sz="6000" b="1" dirty="0">
              <a:solidFill>
                <a:sysClr val="windowText" lastClr="000000"/>
              </a:solidFill>
            </a:endParaRPr>
          </a:p>
        </p:txBody>
      </p:sp>
      <p:sp>
        <p:nvSpPr>
          <p:cNvPr id="24" name="Rectangle 23">
            <a:extLst>
              <a:ext uri="{FF2B5EF4-FFF2-40B4-BE49-F238E27FC236}">
                <a16:creationId xmlns:a16="http://schemas.microsoft.com/office/drawing/2014/main" id="{8D6D90DE-78B3-4C51-BE50-EC6ACFE9A0C7}"/>
              </a:ext>
            </a:extLst>
          </p:cNvPr>
          <p:cNvSpPr/>
          <p:nvPr/>
        </p:nvSpPr>
        <p:spPr>
          <a:xfrm>
            <a:off x="17718267" y="2938593"/>
            <a:ext cx="4270336" cy="769441"/>
          </a:xfrm>
          <a:prstGeom prst="rect">
            <a:avLst/>
          </a:prstGeom>
        </p:spPr>
        <p:txBody>
          <a:bodyPr wrap="none">
            <a:spAutoFit/>
          </a:bodyPr>
          <a:lstStyle/>
          <a:p>
            <a:pPr algn="ctr"/>
            <a:r>
              <a:rPr lang="en-US" sz="4400" b="1" dirty="0">
                <a:solidFill>
                  <a:schemeClr val="tx2"/>
                </a:solidFill>
              </a:rPr>
              <a:t>Adjusting Entries </a:t>
            </a:r>
          </a:p>
        </p:txBody>
      </p:sp>
      <p:sp>
        <p:nvSpPr>
          <p:cNvPr id="25" name="Footer Placeholder 24">
            <a:extLst>
              <a:ext uri="{FF2B5EF4-FFF2-40B4-BE49-F238E27FC236}">
                <a16:creationId xmlns:a16="http://schemas.microsoft.com/office/drawing/2014/main" id="{55EB4800-2D98-4F5B-A3C1-B111520F29E1}"/>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26" name="Slide Number Placeholder 25">
            <a:extLst>
              <a:ext uri="{FF2B5EF4-FFF2-40B4-BE49-F238E27FC236}">
                <a16:creationId xmlns:a16="http://schemas.microsoft.com/office/drawing/2014/main" id="{C4FE2EE4-C112-4D2F-B879-321742BBFAC5}"/>
              </a:ext>
            </a:extLst>
          </p:cNvPr>
          <p:cNvSpPr>
            <a:spLocks noGrp="1"/>
          </p:cNvSpPr>
          <p:nvPr>
            <p:ph type="sldNum" sz="quarter" idx="12"/>
          </p:nvPr>
        </p:nvSpPr>
        <p:spPr/>
        <p:txBody>
          <a:bodyPr/>
          <a:lstStyle/>
          <a:p>
            <a:fld id="{EBE3AD81-3AD4-9C46-856E-C08CF1183C60}" type="slidenum">
              <a:rPr lang="en-US" smtClean="0"/>
              <a:pPr/>
              <a:t>36</a:t>
            </a:fld>
            <a:endParaRPr lang="en-US" dirty="0"/>
          </a:p>
        </p:txBody>
      </p:sp>
    </p:spTree>
    <p:extLst>
      <p:ext uri="{BB962C8B-B14F-4D97-AF65-F5344CB8AC3E}">
        <p14:creationId xmlns:p14="http://schemas.microsoft.com/office/powerpoint/2010/main" val="3174825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595D7-F4EB-4CF6-9051-09658F976D68}"/>
              </a:ext>
            </a:extLst>
          </p:cNvPr>
          <p:cNvSpPr>
            <a:spLocks noGrp="1"/>
          </p:cNvSpPr>
          <p:nvPr>
            <p:ph type="title"/>
          </p:nvPr>
        </p:nvSpPr>
        <p:spPr/>
        <p:txBody>
          <a:bodyPr>
            <a:normAutofit/>
          </a:bodyPr>
          <a:lstStyle/>
          <a:p>
            <a:r>
              <a:rPr lang="en-US" altLang="zh-CN" dirty="0"/>
              <a:t>General journal showing adjusting entries</a:t>
            </a:r>
            <a:endParaRPr lang="en-US" dirty="0"/>
          </a:p>
        </p:txBody>
      </p:sp>
      <p:sp>
        <p:nvSpPr>
          <p:cNvPr id="3" name="Content Placeholder 2">
            <a:extLst>
              <a:ext uri="{FF2B5EF4-FFF2-40B4-BE49-F238E27FC236}">
                <a16:creationId xmlns:a16="http://schemas.microsoft.com/office/drawing/2014/main" id="{01B90A7E-4895-4087-98E8-C9B11828035E}"/>
              </a:ext>
            </a:extLst>
          </p:cNvPr>
          <p:cNvSpPr>
            <a:spLocks noGrp="1"/>
          </p:cNvSpPr>
          <p:nvPr>
            <p:ph sz="quarter" idx="13"/>
          </p:nvPr>
        </p:nvSpPr>
        <p:spPr>
          <a:xfrm>
            <a:off x="990600" y="4057650"/>
            <a:ext cx="10960140" cy="8305802"/>
          </a:xfrm>
        </p:spPr>
        <p:txBody>
          <a:bodyPr>
            <a:normAutofit/>
          </a:bodyPr>
          <a:lstStyle/>
          <a:p>
            <a:r>
              <a:rPr lang="en-US" b="1" dirty="0">
                <a:solidFill>
                  <a:srgbClr val="F89387"/>
                </a:solidFill>
              </a:rPr>
              <a:t>Prepaid Expenses </a:t>
            </a:r>
          </a:p>
          <a:p>
            <a:pPr marL="0" indent="0">
              <a:buNone/>
            </a:pPr>
            <a:endParaRPr lang="en-US" b="1" dirty="0"/>
          </a:p>
          <a:p>
            <a:r>
              <a:rPr lang="en-US" b="1" dirty="0">
                <a:solidFill>
                  <a:srgbClr val="F89387"/>
                </a:solidFill>
              </a:rPr>
              <a:t>Unearned Revenues</a:t>
            </a:r>
          </a:p>
          <a:p>
            <a:endParaRPr lang="en-US" b="1" dirty="0"/>
          </a:p>
          <a:p>
            <a:r>
              <a:rPr lang="en-US" b="1" dirty="0">
                <a:solidFill>
                  <a:schemeClr val="accent2"/>
                </a:solidFill>
              </a:rPr>
              <a:t>Accrued Revenues</a:t>
            </a:r>
          </a:p>
          <a:p>
            <a:endParaRPr lang="en-US" b="1" dirty="0">
              <a:solidFill>
                <a:schemeClr val="accent2"/>
              </a:solidFill>
            </a:endParaRPr>
          </a:p>
          <a:p>
            <a:r>
              <a:rPr lang="en-US" b="1" dirty="0">
                <a:solidFill>
                  <a:schemeClr val="accent2"/>
                </a:solidFill>
              </a:rPr>
              <a:t>Accrued Expenses</a:t>
            </a:r>
          </a:p>
          <a:p>
            <a:endParaRPr lang="en-US" b="1" dirty="0"/>
          </a:p>
          <a:p>
            <a:endParaRPr lang="en-US" b="1" dirty="0"/>
          </a:p>
        </p:txBody>
      </p:sp>
      <p:pic>
        <p:nvPicPr>
          <p:cNvPr id="5" name="Picture 4">
            <a:extLst>
              <a:ext uri="{FF2B5EF4-FFF2-40B4-BE49-F238E27FC236}">
                <a16:creationId xmlns:a16="http://schemas.microsoft.com/office/drawing/2014/main" id="{3437D0C2-C34C-4F65-9386-E517E09158A5}"/>
              </a:ext>
            </a:extLst>
          </p:cNvPr>
          <p:cNvPicPr>
            <a:picLocks noChangeAspect="1"/>
          </p:cNvPicPr>
          <p:nvPr/>
        </p:nvPicPr>
        <p:blipFill>
          <a:blip r:embed="rId2"/>
          <a:stretch>
            <a:fillRect/>
          </a:stretch>
        </p:blipFill>
        <p:spPr>
          <a:xfrm>
            <a:off x="11950740" y="2333281"/>
            <a:ext cx="11341060" cy="10222476"/>
          </a:xfrm>
          <a:prstGeom prst="rect">
            <a:avLst/>
          </a:prstGeom>
        </p:spPr>
      </p:pic>
      <p:pic>
        <p:nvPicPr>
          <p:cNvPr id="4" name="Picture 3">
            <a:extLst>
              <a:ext uri="{FF2B5EF4-FFF2-40B4-BE49-F238E27FC236}">
                <a16:creationId xmlns:a16="http://schemas.microsoft.com/office/drawing/2014/main" id="{F905D872-483A-4BFD-B6E1-7C8DE37F1837}"/>
              </a:ext>
            </a:extLst>
          </p:cNvPr>
          <p:cNvPicPr>
            <a:picLocks noChangeAspect="1"/>
          </p:cNvPicPr>
          <p:nvPr/>
        </p:nvPicPr>
        <p:blipFill>
          <a:blip r:embed="rId3"/>
          <a:stretch>
            <a:fillRect/>
          </a:stretch>
        </p:blipFill>
        <p:spPr>
          <a:xfrm>
            <a:off x="-10267950" y="1954813"/>
            <a:ext cx="9333722" cy="2467096"/>
          </a:xfrm>
          <a:prstGeom prst="rect">
            <a:avLst/>
          </a:prstGeom>
        </p:spPr>
      </p:pic>
      <p:pic>
        <p:nvPicPr>
          <p:cNvPr id="8" name="Picture 7">
            <a:extLst>
              <a:ext uri="{FF2B5EF4-FFF2-40B4-BE49-F238E27FC236}">
                <a16:creationId xmlns:a16="http://schemas.microsoft.com/office/drawing/2014/main" id="{D33896CB-A528-4F5B-BBD6-73E8F8C7B15E}"/>
              </a:ext>
            </a:extLst>
          </p:cNvPr>
          <p:cNvPicPr>
            <a:picLocks noChangeAspect="1"/>
          </p:cNvPicPr>
          <p:nvPr/>
        </p:nvPicPr>
        <p:blipFill>
          <a:blip r:embed="rId4"/>
          <a:stretch>
            <a:fillRect/>
          </a:stretch>
        </p:blipFill>
        <p:spPr>
          <a:xfrm>
            <a:off x="-10267950" y="4466730"/>
            <a:ext cx="9333722" cy="3056280"/>
          </a:xfrm>
          <a:prstGeom prst="rect">
            <a:avLst/>
          </a:prstGeom>
        </p:spPr>
      </p:pic>
      <p:pic>
        <p:nvPicPr>
          <p:cNvPr id="10" name="Picture 9">
            <a:extLst>
              <a:ext uri="{FF2B5EF4-FFF2-40B4-BE49-F238E27FC236}">
                <a16:creationId xmlns:a16="http://schemas.microsoft.com/office/drawing/2014/main" id="{1EC22ABD-EFBB-44DE-9E64-2ED105DA28A5}"/>
              </a:ext>
            </a:extLst>
          </p:cNvPr>
          <p:cNvPicPr>
            <a:picLocks noChangeAspect="1"/>
          </p:cNvPicPr>
          <p:nvPr/>
        </p:nvPicPr>
        <p:blipFill>
          <a:blip r:embed="rId5"/>
          <a:stretch>
            <a:fillRect/>
          </a:stretch>
        </p:blipFill>
        <p:spPr>
          <a:xfrm>
            <a:off x="-10267949" y="7567831"/>
            <a:ext cx="9333722" cy="2469256"/>
          </a:xfrm>
          <a:prstGeom prst="rect">
            <a:avLst/>
          </a:prstGeom>
        </p:spPr>
      </p:pic>
      <p:pic>
        <p:nvPicPr>
          <p:cNvPr id="12" name="Picture 11">
            <a:extLst>
              <a:ext uri="{FF2B5EF4-FFF2-40B4-BE49-F238E27FC236}">
                <a16:creationId xmlns:a16="http://schemas.microsoft.com/office/drawing/2014/main" id="{D0B8F913-258F-41AA-AB7E-3E2FBE20A28D}"/>
              </a:ext>
            </a:extLst>
          </p:cNvPr>
          <p:cNvPicPr>
            <a:picLocks noChangeAspect="1"/>
          </p:cNvPicPr>
          <p:nvPr/>
        </p:nvPicPr>
        <p:blipFill>
          <a:blip r:embed="rId6"/>
          <a:stretch>
            <a:fillRect/>
          </a:stretch>
        </p:blipFill>
        <p:spPr>
          <a:xfrm>
            <a:off x="-10267951" y="10142433"/>
            <a:ext cx="9333721" cy="2452858"/>
          </a:xfrm>
          <a:prstGeom prst="rect">
            <a:avLst/>
          </a:prstGeom>
        </p:spPr>
      </p:pic>
      <p:sp>
        <p:nvSpPr>
          <p:cNvPr id="16" name="Footer Placeholder 15">
            <a:extLst>
              <a:ext uri="{FF2B5EF4-FFF2-40B4-BE49-F238E27FC236}">
                <a16:creationId xmlns:a16="http://schemas.microsoft.com/office/drawing/2014/main" id="{33E6A6D3-4385-4E5D-8426-766F82939BA9}"/>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17" name="Slide Number Placeholder 16">
            <a:extLst>
              <a:ext uri="{FF2B5EF4-FFF2-40B4-BE49-F238E27FC236}">
                <a16:creationId xmlns:a16="http://schemas.microsoft.com/office/drawing/2014/main" id="{9D43B597-E67E-4192-883D-254384635EBF}"/>
              </a:ext>
            </a:extLst>
          </p:cNvPr>
          <p:cNvSpPr>
            <a:spLocks noGrp="1"/>
          </p:cNvSpPr>
          <p:nvPr>
            <p:ph type="sldNum" sz="quarter" idx="12"/>
          </p:nvPr>
        </p:nvSpPr>
        <p:spPr/>
        <p:txBody>
          <a:bodyPr/>
          <a:lstStyle/>
          <a:p>
            <a:fld id="{EBE3AD81-3AD4-9C46-856E-C08CF1183C60}" type="slidenum">
              <a:rPr lang="en-US" smtClean="0"/>
              <a:pPr/>
              <a:t>37</a:t>
            </a:fld>
            <a:endParaRPr lang="en-US" dirty="0"/>
          </a:p>
        </p:txBody>
      </p:sp>
    </p:spTree>
    <p:extLst>
      <p:ext uri="{BB962C8B-B14F-4D97-AF65-F5344CB8AC3E}">
        <p14:creationId xmlns:p14="http://schemas.microsoft.com/office/powerpoint/2010/main" val="2695287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B356B7-2AA4-4872-91C9-5565808BA335}"/>
              </a:ext>
            </a:extLst>
          </p:cNvPr>
          <p:cNvPicPr>
            <a:picLocks noChangeAspect="1"/>
          </p:cNvPicPr>
          <p:nvPr/>
        </p:nvPicPr>
        <p:blipFill rotWithShape="1">
          <a:blip r:embed="rId3"/>
          <a:srcRect b="51140"/>
          <a:stretch/>
        </p:blipFill>
        <p:spPr>
          <a:xfrm>
            <a:off x="990600" y="2562728"/>
            <a:ext cx="11197924" cy="7664114"/>
          </a:xfrm>
          <a:prstGeom prst="rect">
            <a:avLst/>
          </a:prstGeom>
        </p:spPr>
      </p:pic>
      <p:sp>
        <p:nvSpPr>
          <p:cNvPr id="2" name="Title 1">
            <a:extLst>
              <a:ext uri="{FF2B5EF4-FFF2-40B4-BE49-F238E27FC236}">
                <a16:creationId xmlns:a16="http://schemas.microsoft.com/office/drawing/2014/main" id="{FF5E4BAB-4450-45F0-9692-D4152C1510CD}"/>
              </a:ext>
            </a:extLst>
          </p:cNvPr>
          <p:cNvSpPr>
            <a:spLocks noGrp="1"/>
          </p:cNvSpPr>
          <p:nvPr>
            <p:ph type="title"/>
          </p:nvPr>
        </p:nvSpPr>
        <p:spPr/>
        <p:txBody>
          <a:bodyPr/>
          <a:lstStyle/>
          <a:p>
            <a:r>
              <a:rPr lang="en-US" dirty="0"/>
              <a:t>General ledger after adjustment</a:t>
            </a:r>
          </a:p>
        </p:txBody>
      </p:sp>
      <p:pic>
        <p:nvPicPr>
          <p:cNvPr id="5" name="Picture 4">
            <a:extLst>
              <a:ext uri="{FF2B5EF4-FFF2-40B4-BE49-F238E27FC236}">
                <a16:creationId xmlns:a16="http://schemas.microsoft.com/office/drawing/2014/main" id="{A9BD588A-809C-4009-89C3-F5ED5331CF84}"/>
              </a:ext>
            </a:extLst>
          </p:cNvPr>
          <p:cNvPicPr>
            <a:picLocks noChangeAspect="1"/>
          </p:cNvPicPr>
          <p:nvPr/>
        </p:nvPicPr>
        <p:blipFill rotWithShape="1">
          <a:blip r:embed="rId3"/>
          <a:srcRect t="57050" b="1"/>
          <a:stretch/>
        </p:blipFill>
        <p:spPr>
          <a:xfrm>
            <a:off x="12345536" y="5186290"/>
            <a:ext cx="11197924" cy="6737005"/>
          </a:xfrm>
          <a:prstGeom prst="rect">
            <a:avLst/>
          </a:prstGeom>
        </p:spPr>
      </p:pic>
      <p:sp>
        <p:nvSpPr>
          <p:cNvPr id="12" name="Arrow: Down 11">
            <a:extLst>
              <a:ext uri="{FF2B5EF4-FFF2-40B4-BE49-F238E27FC236}">
                <a16:creationId xmlns:a16="http://schemas.microsoft.com/office/drawing/2014/main" id="{D99045D9-FC4B-4AAE-8C3B-CCD3846A3514}"/>
              </a:ext>
            </a:extLst>
          </p:cNvPr>
          <p:cNvSpPr/>
          <p:nvPr/>
        </p:nvSpPr>
        <p:spPr>
          <a:xfrm>
            <a:off x="15808291" y="3994484"/>
            <a:ext cx="4272414" cy="854242"/>
          </a:xfrm>
          <a:prstGeom prst="downArrow">
            <a:avLst>
              <a:gd name="adj1" fmla="val 65207"/>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continued</a:t>
            </a:r>
            <a:endParaRPr lang="en-US" dirty="0"/>
          </a:p>
        </p:txBody>
      </p:sp>
      <p:sp>
        <p:nvSpPr>
          <p:cNvPr id="13" name="Arrow: Down 12">
            <a:extLst>
              <a:ext uri="{FF2B5EF4-FFF2-40B4-BE49-F238E27FC236}">
                <a16:creationId xmlns:a16="http://schemas.microsoft.com/office/drawing/2014/main" id="{D99A437D-178F-4E81-8E64-9749DD3984C4}"/>
              </a:ext>
            </a:extLst>
          </p:cNvPr>
          <p:cNvSpPr/>
          <p:nvPr/>
        </p:nvSpPr>
        <p:spPr>
          <a:xfrm>
            <a:off x="4453355" y="10726151"/>
            <a:ext cx="4272414" cy="854242"/>
          </a:xfrm>
          <a:prstGeom prst="downArrow">
            <a:avLst>
              <a:gd name="adj1" fmla="val 65207"/>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continued</a:t>
            </a:r>
            <a:endParaRPr lang="en-US" dirty="0"/>
          </a:p>
        </p:txBody>
      </p:sp>
      <p:sp>
        <p:nvSpPr>
          <p:cNvPr id="14" name="Footer Placeholder 13">
            <a:extLst>
              <a:ext uri="{FF2B5EF4-FFF2-40B4-BE49-F238E27FC236}">
                <a16:creationId xmlns:a16="http://schemas.microsoft.com/office/drawing/2014/main" id="{73E42B79-7D10-43CC-BB3F-58D943720B72}"/>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15" name="Slide Number Placeholder 14">
            <a:extLst>
              <a:ext uri="{FF2B5EF4-FFF2-40B4-BE49-F238E27FC236}">
                <a16:creationId xmlns:a16="http://schemas.microsoft.com/office/drawing/2014/main" id="{3310E502-7354-4086-8BBD-7A13250997C8}"/>
              </a:ext>
            </a:extLst>
          </p:cNvPr>
          <p:cNvSpPr>
            <a:spLocks noGrp="1"/>
          </p:cNvSpPr>
          <p:nvPr>
            <p:ph type="sldNum" sz="quarter" idx="12"/>
          </p:nvPr>
        </p:nvSpPr>
        <p:spPr/>
        <p:txBody>
          <a:bodyPr/>
          <a:lstStyle/>
          <a:p>
            <a:fld id="{EBE3AD81-3AD4-9C46-856E-C08CF1183C60}" type="slidenum">
              <a:rPr lang="en-US" smtClean="0"/>
              <a:pPr/>
              <a:t>38</a:t>
            </a:fld>
            <a:endParaRPr lang="en-US" dirty="0"/>
          </a:p>
        </p:txBody>
      </p:sp>
    </p:spTree>
    <p:extLst>
      <p:ext uri="{BB962C8B-B14F-4D97-AF65-F5344CB8AC3E}">
        <p14:creationId xmlns:p14="http://schemas.microsoft.com/office/powerpoint/2010/main" val="803771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4904-ED64-4C28-9AAA-C9D9F7381B8C}"/>
              </a:ext>
            </a:extLst>
          </p:cNvPr>
          <p:cNvSpPr>
            <a:spLocks noGrp="1"/>
          </p:cNvSpPr>
          <p:nvPr>
            <p:ph type="title"/>
          </p:nvPr>
        </p:nvSpPr>
        <p:spPr/>
        <p:txBody>
          <a:bodyPr/>
          <a:lstStyle/>
          <a:p>
            <a:r>
              <a:rPr lang="en-US" dirty="0"/>
              <a:t>Preparing the Adjusted Trial Balance</a:t>
            </a:r>
          </a:p>
        </p:txBody>
      </p:sp>
      <p:sp>
        <p:nvSpPr>
          <p:cNvPr id="3" name="Content Placeholder 2">
            <a:extLst>
              <a:ext uri="{FF2B5EF4-FFF2-40B4-BE49-F238E27FC236}">
                <a16:creationId xmlns:a16="http://schemas.microsoft.com/office/drawing/2014/main" id="{DF4D1DD5-9510-4141-8FD1-E82B071F9201}"/>
              </a:ext>
            </a:extLst>
          </p:cNvPr>
          <p:cNvSpPr>
            <a:spLocks noGrp="1"/>
          </p:cNvSpPr>
          <p:nvPr>
            <p:ph sz="quarter" idx="13"/>
          </p:nvPr>
        </p:nvSpPr>
        <p:spPr/>
        <p:txBody>
          <a:bodyPr/>
          <a:lstStyle/>
          <a:p>
            <a:endParaRPr lang="en-US"/>
          </a:p>
        </p:txBody>
      </p:sp>
      <p:pic>
        <p:nvPicPr>
          <p:cNvPr id="7" name="Picture 6">
            <a:extLst>
              <a:ext uri="{FF2B5EF4-FFF2-40B4-BE49-F238E27FC236}">
                <a16:creationId xmlns:a16="http://schemas.microsoft.com/office/drawing/2014/main" id="{720B0842-2FB4-4E62-B438-F894DAF0CEE1}"/>
              </a:ext>
            </a:extLst>
          </p:cNvPr>
          <p:cNvPicPr>
            <a:picLocks noChangeAspect="1"/>
          </p:cNvPicPr>
          <p:nvPr/>
        </p:nvPicPr>
        <p:blipFill>
          <a:blip r:embed="rId3"/>
          <a:stretch>
            <a:fillRect/>
          </a:stretch>
        </p:blipFill>
        <p:spPr>
          <a:xfrm>
            <a:off x="10949898" y="2213813"/>
            <a:ext cx="12437152" cy="10503566"/>
          </a:xfrm>
          <a:prstGeom prst="rect">
            <a:avLst/>
          </a:prstGeom>
        </p:spPr>
      </p:pic>
      <p:pic>
        <p:nvPicPr>
          <p:cNvPr id="9" name="Picture 8">
            <a:extLst>
              <a:ext uri="{FF2B5EF4-FFF2-40B4-BE49-F238E27FC236}">
                <a16:creationId xmlns:a16="http://schemas.microsoft.com/office/drawing/2014/main" id="{17282A47-520C-4ED5-BAAB-B7EA7B6D4459}"/>
              </a:ext>
            </a:extLst>
          </p:cNvPr>
          <p:cNvPicPr>
            <a:picLocks noChangeAspect="1"/>
          </p:cNvPicPr>
          <p:nvPr/>
        </p:nvPicPr>
        <p:blipFill>
          <a:blip r:embed="rId4"/>
          <a:stretch>
            <a:fillRect/>
          </a:stretch>
        </p:blipFill>
        <p:spPr>
          <a:xfrm>
            <a:off x="1085850" y="2739141"/>
            <a:ext cx="8997182" cy="5242668"/>
          </a:xfrm>
          <a:prstGeom prst="rect">
            <a:avLst/>
          </a:prstGeom>
        </p:spPr>
      </p:pic>
      <p:sp>
        <p:nvSpPr>
          <p:cNvPr id="11" name="Rectangle: Rounded Corners 10">
            <a:extLst>
              <a:ext uri="{FF2B5EF4-FFF2-40B4-BE49-F238E27FC236}">
                <a16:creationId xmlns:a16="http://schemas.microsoft.com/office/drawing/2014/main" id="{507BEE32-326F-4DB0-AA7C-845D8BF7A932}"/>
              </a:ext>
            </a:extLst>
          </p:cNvPr>
          <p:cNvSpPr/>
          <p:nvPr/>
        </p:nvSpPr>
        <p:spPr>
          <a:xfrm>
            <a:off x="1277350" y="8866479"/>
            <a:ext cx="8827305" cy="2964309"/>
          </a:xfrm>
          <a:prstGeom prst="roundRect">
            <a:avLst/>
          </a:prstGeom>
          <a:solidFill>
            <a:schemeClr val="accent3"/>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solidFill>
            </a:endParaRPr>
          </a:p>
        </p:txBody>
      </p:sp>
      <p:sp>
        <p:nvSpPr>
          <p:cNvPr id="13" name="Rectangle: Rounded Corners 12">
            <a:extLst>
              <a:ext uri="{FF2B5EF4-FFF2-40B4-BE49-F238E27FC236}">
                <a16:creationId xmlns:a16="http://schemas.microsoft.com/office/drawing/2014/main" id="{7709F924-E0BE-4FE5-B08C-3EF9815692FC}"/>
              </a:ext>
            </a:extLst>
          </p:cNvPr>
          <p:cNvSpPr/>
          <p:nvPr/>
        </p:nvSpPr>
        <p:spPr>
          <a:xfrm>
            <a:off x="1044876" y="8699953"/>
            <a:ext cx="8827305" cy="2964309"/>
          </a:xfrm>
          <a:prstGeom prst="round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After a company has journalized and posted all adjusting entries, it prepares another trial balance from the ledger accounts. This trial balance is called an </a:t>
            </a:r>
            <a:r>
              <a:rPr lang="en-US" b="1" dirty="0">
                <a:solidFill>
                  <a:schemeClr val="tx2"/>
                </a:solidFill>
              </a:rPr>
              <a:t>adjusted trial balance</a:t>
            </a:r>
          </a:p>
        </p:txBody>
      </p:sp>
      <p:sp>
        <p:nvSpPr>
          <p:cNvPr id="15" name="Arrow: Down 14">
            <a:extLst>
              <a:ext uri="{FF2B5EF4-FFF2-40B4-BE49-F238E27FC236}">
                <a16:creationId xmlns:a16="http://schemas.microsoft.com/office/drawing/2014/main" id="{61D8BAE9-E094-4011-966A-B98039E123E5}"/>
              </a:ext>
            </a:extLst>
          </p:cNvPr>
          <p:cNvSpPr/>
          <p:nvPr/>
        </p:nvSpPr>
        <p:spPr>
          <a:xfrm rot="16200000">
            <a:off x="9486277" y="5023374"/>
            <a:ext cx="2106340" cy="674202"/>
          </a:xfrm>
          <a:prstGeom prst="downArrow">
            <a:avLst>
              <a:gd name="adj1" fmla="val 65207"/>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oter Placeholder 15">
            <a:extLst>
              <a:ext uri="{FF2B5EF4-FFF2-40B4-BE49-F238E27FC236}">
                <a16:creationId xmlns:a16="http://schemas.microsoft.com/office/drawing/2014/main" id="{7E179800-05B1-4ECF-8AA1-81C6D0717594}"/>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17" name="Slide Number Placeholder 16">
            <a:extLst>
              <a:ext uri="{FF2B5EF4-FFF2-40B4-BE49-F238E27FC236}">
                <a16:creationId xmlns:a16="http://schemas.microsoft.com/office/drawing/2014/main" id="{5C2D1772-2398-42EA-BF3E-E8E483FED7B2}"/>
              </a:ext>
            </a:extLst>
          </p:cNvPr>
          <p:cNvSpPr>
            <a:spLocks noGrp="1"/>
          </p:cNvSpPr>
          <p:nvPr>
            <p:ph type="sldNum" sz="quarter" idx="12"/>
          </p:nvPr>
        </p:nvSpPr>
        <p:spPr/>
        <p:txBody>
          <a:bodyPr/>
          <a:lstStyle/>
          <a:p>
            <a:fld id="{EBE3AD81-3AD4-9C46-856E-C08CF1183C60}" type="slidenum">
              <a:rPr lang="en-US" smtClean="0"/>
              <a:pPr/>
              <a:t>39</a:t>
            </a:fld>
            <a:endParaRPr lang="en-US" dirty="0"/>
          </a:p>
        </p:txBody>
      </p:sp>
    </p:spTree>
    <p:extLst>
      <p:ext uri="{BB962C8B-B14F-4D97-AF65-F5344CB8AC3E}">
        <p14:creationId xmlns:p14="http://schemas.microsoft.com/office/powerpoint/2010/main" val="1251894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84927-39F7-479A-A9AB-1EB979F45B6C}"/>
              </a:ext>
            </a:extLst>
          </p:cNvPr>
          <p:cNvSpPr>
            <a:spLocks noGrp="1"/>
          </p:cNvSpPr>
          <p:nvPr>
            <p:ph type="title"/>
          </p:nvPr>
        </p:nvSpPr>
        <p:spPr/>
        <p:txBody>
          <a:bodyPr>
            <a:normAutofit/>
          </a:bodyPr>
          <a:lstStyle/>
          <a:p>
            <a:r>
              <a:rPr lang="en-US" altLang="zh-CN" dirty="0"/>
              <a:t>Principles behind the adjustments</a:t>
            </a:r>
            <a:endParaRPr lang="en-US" dirty="0"/>
          </a:p>
        </p:txBody>
      </p:sp>
      <p:sp>
        <p:nvSpPr>
          <p:cNvPr id="3" name="Content Placeholder 2">
            <a:extLst>
              <a:ext uri="{FF2B5EF4-FFF2-40B4-BE49-F238E27FC236}">
                <a16:creationId xmlns:a16="http://schemas.microsoft.com/office/drawing/2014/main" id="{F8E09EF5-8610-48D2-B344-3B751A2094F0}"/>
              </a:ext>
            </a:extLst>
          </p:cNvPr>
          <p:cNvSpPr>
            <a:spLocks noGrp="1"/>
          </p:cNvSpPr>
          <p:nvPr>
            <p:ph sz="quarter" idx="13"/>
          </p:nvPr>
        </p:nvSpPr>
        <p:spPr/>
        <p:txBody>
          <a:bodyPr>
            <a:normAutofit/>
          </a:bodyPr>
          <a:lstStyle/>
          <a:p>
            <a:r>
              <a:rPr lang="en-US" altLang="zh-CN" dirty="0"/>
              <a:t>U</a:t>
            </a:r>
            <a:r>
              <a:rPr lang="en-US" dirty="0"/>
              <a:t>nder </a:t>
            </a:r>
            <a:r>
              <a:rPr lang="en-US" b="1" dirty="0"/>
              <a:t>accrual-basis accounting</a:t>
            </a:r>
            <a:r>
              <a:rPr lang="en-US" dirty="0"/>
              <a:t>:</a:t>
            </a:r>
          </a:p>
          <a:p>
            <a:endParaRPr lang="en-US" sz="4800" dirty="0"/>
          </a:p>
          <a:p>
            <a:endParaRPr lang="en-US" sz="4800" dirty="0"/>
          </a:p>
          <a:p>
            <a:endParaRPr lang="en-US" sz="4800" dirty="0"/>
          </a:p>
          <a:p>
            <a:endParaRPr lang="en-US" sz="4800" dirty="0"/>
          </a:p>
          <a:p>
            <a:endParaRPr lang="en-US" dirty="0"/>
          </a:p>
          <a:p>
            <a:endParaRPr lang="en-US" dirty="0"/>
          </a:p>
        </p:txBody>
      </p:sp>
      <p:sp>
        <p:nvSpPr>
          <p:cNvPr id="4" name="Rectangle: Rounded Corners 3">
            <a:extLst>
              <a:ext uri="{FF2B5EF4-FFF2-40B4-BE49-F238E27FC236}">
                <a16:creationId xmlns:a16="http://schemas.microsoft.com/office/drawing/2014/main" id="{4CC4F6FC-A22E-4F56-8FF3-BF00C1FA36AD}"/>
              </a:ext>
            </a:extLst>
          </p:cNvPr>
          <p:cNvSpPr/>
          <p:nvPr/>
        </p:nvSpPr>
        <p:spPr>
          <a:xfrm>
            <a:off x="2117559" y="3396342"/>
            <a:ext cx="9821492" cy="8967110"/>
          </a:xfrm>
          <a:prstGeom prst="roundRect">
            <a:avLst>
              <a:gd name="adj" fmla="val 8699"/>
            </a:avLst>
          </a:prstGeom>
          <a:solidFill>
            <a:schemeClr val="bg1"/>
          </a:solidFill>
          <a:ln w="76200">
            <a:solidFill>
              <a:schemeClr val="accent3"/>
            </a:solidFill>
          </a:ln>
        </p:spPr>
        <p:style>
          <a:lnRef idx="2">
            <a:schemeClr val="accent3"/>
          </a:lnRef>
          <a:fillRef idx="1">
            <a:schemeClr val="lt1"/>
          </a:fillRef>
          <a:effectRef idx="0">
            <a:schemeClr val="accent3"/>
          </a:effectRef>
          <a:fontRef idx="minor">
            <a:schemeClr val="dk1"/>
          </a:fontRef>
        </p:style>
        <p:txBody>
          <a:bodyPr rtlCol="0" anchor="t"/>
          <a:lstStyle/>
          <a:p>
            <a:pPr lvl="0" algn="ctr"/>
            <a:endParaRPr lang="en-US" sz="5400" b="1" dirty="0">
              <a:solidFill>
                <a:srgbClr val="000000"/>
              </a:solidFill>
            </a:endParaRPr>
          </a:p>
          <a:p>
            <a:pPr lvl="0" algn="ctr"/>
            <a:r>
              <a:rPr lang="en-US" sz="5400" b="1" dirty="0">
                <a:solidFill>
                  <a:srgbClr val="000000"/>
                </a:solidFill>
              </a:rPr>
              <a:t>Revenue recognition</a:t>
            </a:r>
          </a:p>
          <a:p>
            <a:pPr lvl="0" algn="ctr"/>
            <a:r>
              <a:rPr lang="en-US" sz="5400" dirty="0">
                <a:solidFill>
                  <a:srgbClr val="000000"/>
                </a:solidFill>
              </a:rPr>
              <a:t>(Revenue recognition principle)</a:t>
            </a:r>
          </a:p>
          <a:p>
            <a:pPr lvl="0" algn="ctr"/>
            <a:endParaRPr lang="en-US" sz="5400" b="1" dirty="0">
              <a:solidFill>
                <a:srgbClr val="000000"/>
              </a:solidFill>
            </a:endParaRPr>
          </a:p>
          <a:p>
            <a:pPr lvl="0" algn="ctr"/>
            <a:endParaRPr lang="en-US" sz="5400" b="1" dirty="0">
              <a:solidFill>
                <a:srgbClr val="000000"/>
              </a:solidFill>
            </a:endParaRPr>
          </a:p>
          <a:p>
            <a:pPr lvl="0"/>
            <a:endParaRPr lang="en-US" sz="2000" dirty="0">
              <a:solidFill>
                <a:srgbClr val="000000"/>
              </a:solidFill>
            </a:endParaRPr>
          </a:p>
          <a:p>
            <a:pPr lvl="0"/>
            <a:r>
              <a:rPr lang="en-US" sz="5400" dirty="0">
                <a:solidFill>
                  <a:srgbClr val="000000"/>
                </a:solidFill>
              </a:rPr>
              <a:t>Revenues are recorded in the period in which the goods or services are provided to customers</a:t>
            </a:r>
          </a:p>
        </p:txBody>
      </p:sp>
      <p:sp>
        <p:nvSpPr>
          <p:cNvPr id="5" name="Rectangle: Rounded Corners 4">
            <a:extLst>
              <a:ext uri="{FF2B5EF4-FFF2-40B4-BE49-F238E27FC236}">
                <a16:creationId xmlns:a16="http://schemas.microsoft.com/office/drawing/2014/main" id="{657FFE04-95B3-4A64-B1F4-90F6C0E36A4B}"/>
              </a:ext>
            </a:extLst>
          </p:cNvPr>
          <p:cNvSpPr/>
          <p:nvPr/>
        </p:nvSpPr>
        <p:spPr>
          <a:xfrm>
            <a:off x="12438599" y="3396342"/>
            <a:ext cx="9821492" cy="8967110"/>
          </a:xfrm>
          <a:prstGeom prst="roundRect">
            <a:avLst>
              <a:gd name="adj" fmla="val 8699"/>
            </a:avLst>
          </a:prstGeom>
          <a:solidFill>
            <a:schemeClr val="bg1"/>
          </a:solidFill>
          <a:ln w="76200">
            <a:solidFill>
              <a:schemeClr val="accent3"/>
            </a:solidFill>
          </a:ln>
        </p:spPr>
        <p:style>
          <a:lnRef idx="2">
            <a:schemeClr val="accent3"/>
          </a:lnRef>
          <a:fillRef idx="1">
            <a:schemeClr val="lt1"/>
          </a:fillRef>
          <a:effectRef idx="0">
            <a:schemeClr val="accent3"/>
          </a:effectRef>
          <a:fontRef idx="minor">
            <a:schemeClr val="dk1"/>
          </a:fontRef>
        </p:style>
        <p:txBody>
          <a:bodyPr rtlCol="0" anchor="t"/>
          <a:lstStyle/>
          <a:p>
            <a:pPr lvl="0" algn="ctr"/>
            <a:endParaRPr lang="en-US" sz="5400" b="1" dirty="0">
              <a:solidFill>
                <a:srgbClr val="000000"/>
              </a:solidFill>
            </a:endParaRPr>
          </a:p>
          <a:p>
            <a:pPr lvl="0" algn="ctr"/>
            <a:r>
              <a:rPr lang="en-US" sz="5400" b="1" dirty="0">
                <a:solidFill>
                  <a:srgbClr val="000000"/>
                </a:solidFill>
              </a:rPr>
              <a:t>Expense recognition</a:t>
            </a:r>
          </a:p>
          <a:p>
            <a:pPr lvl="0" algn="ctr"/>
            <a:r>
              <a:rPr lang="en-US" sz="5400" dirty="0">
                <a:solidFill>
                  <a:srgbClr val="000000"/>
                </a:solidFill>
              </a:rPr>
              <a:t>(Expense recognition principle or matching principle)</a:t>
            </a:r>
          </a:p>
          <a:p>
            <a:pPr lvl="0" algn="ctr"/>
            <a:endParaRPr lang="en-US" sz="5400" b="1" dirty="0">
              <a:solidFill>
                <a:srgbClr val="000000"/>
              </a:solidFill>
            </a:endParaRPr>
          </a:p>
          <a:p>
            <a:pPr lvl="0"/>
            <a:endParaRPr lang="en-US" sz="2000" dirty="0">
              <a:solidFill>
                <a:srgbClr val="000000"/>
              </a:solidFill>
            </a:endParaRPr>
          </a:p>
          <a:p>
            <a:pPr lvl="0"/>
            <a:r>
              <a:rPr lang="en-US" sz="5400" dirty="0">
                <a:solidFill>
                  <a:srgbClr val="000000"/>
                </a:solidFill>
              </a:rPr>
              <a:t>Expenses are reported in the same period as the revenues they help to generate</a:t>
            </a:r>
          </a:p>
        </p:txBody>
      </p:sp>
      <p:sp>
        <p:nvSpPr>
          <p:cNvPr id="6" name="Footer Placeholder 5">
            <a:extLst>
              <a:ext uri="{FF2B5EF4-FFF2-40B4-BE49-F238E27FC236}">
                <a16:creationId xmlns:a16="http://schemas.microsoft.com/office/drawing/2014/main" id="{9FF761A5-2508-40CD-84E0-3933B10F7F4F}"/>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7" name="Slide Number Placeholder 6">
            <a:extLst>
              <a:ext uri="{FF2B5EF4-FFF2-40B4-BE49-F238E27FC236}">
                <a16:creationId xmlns:a16="http://schemas.microsoft.com/office/drawing/2014/main" id="{7DFF6F38-F8BD-412E-A778-9E105471D1B2}"/>
              </a:ext>
            </a:extLst>
          </p:cNvPr>
          <p:cNvSpPr>
            <a:spLocks noGrp="1"/>
          </p:cNvSpPr>
          <p:nvPr>
            <p:ph type="sldNum" sz="quarter" idx="12"/>
          </p:nvPr>
        </p:nvSpPr>
        <p:spPr/>
        <p:txBody>
          <a:bodyPr/>
          <a:lstStyle/>
          <a:p>
            <a:fld id="{EBE3AD81-3AD4-9C46-856E-C08CF1183C60}" type="slidenum">
              <a:rPr lang="en-US" smtClean="0"/>
              <a:pPr/>
              <a:t>4</a:t>
            </a:fld>
            <a:endParaRPr lang="en-US" dirty="0"/>
          </a:p>
        </p:txBody>
      </p:sp>
    </p:spTree>
    <p:extLst>
      <p:ext uri="{BB962C8B-B14F-4D97-AF65-F5344CB8AC3E}">
        <p14:creationId xmlns:p14="http://schemas.microsoft.com/office/powerpoint/2010/main" val="1292966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E41C-DCC8-4163-BC98-79A6CC1F278B}"/>
              </a:ext>
            </a:extLst>
          </p:cNvPr>
          <p:cNvSpPr>
            <a:spLocks noGrp="1"/>
          </p:cNvSpPr>
          <p:nvPr>
            <p:ph type="title"/>
          </p:nvPr>
        </p:nvSpPr>
        <p:spPr/>
        <p:txBody>
          <a:bodyPr/>
          <a:lstStyle/>
          <a:p>
            <a:r>
              <a:rPr lang="en-US" dirty="0"/>
              <a:t>Preparing Financial Statements</a:t>
            </a:r>
          </a:p>
        </p:txBody>
      </p:sp>
      <p:sp>
        <p:nvSpPr>
          <p:cNvPr id="3" name="Content Placeholder 2">
            <a:extLst>
              <a:ext uri="{FF2B5EF4-FFF2-40B4-BE49-F238E27FC236}">
                <a16:creationId xmlns:a16="http://schemas.microsoft.com/office/drawing/2014/main" id="{8EA02D55-01D1-4BBB-B4E8-8909675C5181}"/>
              </a:ext>
            </a:extLst>
          </p:cNvPr>
          <p:cNvSpPr>
            <a:spLocks noGrp="1"/>
          </p:cNvSpPr>
          <p:nvPr>
            <p:ph sz="quarter" idx="13"/>
          </p:nvPr>
        </p:nvSpPr>
        <p:spPr/>
        <p:txBody>
          <a:bodyPr/>
          <a:lstStyle/>
          <a:p>
            <a:r>
              <a:rPr lang="en-US" dirty="0"/>
              <a:t>Companies can prepare financial statements directly from the adjusted trial balance</a:t>
            </a:r>
          </a:p>
          <a:p>
            <a:endParaRPr lang="en-US" dirty="0"/>
          </a:p>
          <a:p>
            <a:endParaRPr lang="en-US" dirty="0"/>
          </a:p>
          <a:p>
            <a:endParaRPr lang="en-US" dirty="0"/>
          </a:p>
          <a:p>
            <a:pPr lvl="1"/>
            <a:endParaRPr lang="en-US" dirty="0"/>
          </a:p>
          <a:p>
            <a:pPr lvl="1"/>
            <a:r>
              <a:rPr lang="en-US" dirty="0"/>
              <a:t>Note: In the adjusted trial balance, the balance of retained earnings is NOT updated (will be updated by the closing entries in Ch4). What you see </a:t>
            </a:r>
            <a:r>
              <a:rPr lang="en-US" altLang="zh-CN" dirty="0"/>
              <a:t>i</a:t>
            </a:r>
            <a:r>
              <a:rPr lang="en-US" dirty="0"/>
              <a:t>n the adjusted trial balance is the beginning balance of retained earnings</a:t>
            </a:r>
          </a:p>
          <a:p>
            <a:pPr lvl="1"/>
            <a:r>
              <a:rPr lang="en-US" dirty="0"/>
              <a:t>So, for the moment, we have to calculate ending balance of retained earnings (not using the retained earnings directly from the adjusted trial balance)</a:t>
            </a:r>
          </a:p>
        </p:txBody>
      </p:sp>
      <p:pic>
        <p:nvPicPr>
          <p:cNvPr id="7" name="Picture 6">
            <a:extLst>
              <a:ext uri="{FF2B5EF4-FFF2-40B4-BE49-F238E27FC236}">
                <a16:creationId xmlns:a16="http://schemas.microsoft.com/office/drawing/2014/main" id="{2B03C05C-1BCA-47D4-A06B-33288B20DE6B}"/>
              </a:ext>
            </a:extLst>
          </p:cNvPr>
          <p:cNvPicPr>
            <a:picLocks noChangeAspect="1"/>
          </p:cNvPicPr>
          <p:nvPr/>
        </p:nvPicPr>
        <p:blipFill>
          <a:blip r:embed="rId3"/>
          <a:stretch>
            <a:fillRect/>
          </a:stretch>
        </p:blipFill>
        <p:spPr>
          <a:xfrm>
            <a:off x="990600" y="4522538"/>
            <a:ext cx="22403365" cy="2428841"/>
          </a:xfrm>
          <a:prstGeom prst="rect">
            <a:avLst/>
          </a:prstGeom>
        </p:spPr>
      </p:pic>
      <p:sp>
        <p:nvSpPr>
          <p:cNvPr id="8" name="Footer Placeholder 7">
            <a:extLst>
              <a:ext uri="{FF2B5EF4-FFF2-40B4-BE49-F238E27FC236}">
                <a16:creationId xmlns:a16="http://schemas.microsoft.com/office/drawing/2014/main" id="{DD30AF58-1064-4CD7-909E-18369A8D0888}"/>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9" name="Slide Number Placeholder 8">
            <a:extLst>
              <a:ext uri="{FF2B5EF4-FFF2-40B4-BE49-F238E27FC236}">
                <a16:creationId xmlns:a16="http://schemas.microsoft.com/office/drawing/2014/main" id="{5C6B1A7C-BA18-4DF6-B308-5DCE96060183}"/>
              </a:ext>
            </a:extLst>
          </p:cNvPr>
          <p:cNvSpPr>
            <a:spLocks noGrp="1"/>
          </p:cNvSpPr>
          <p:nvPr>
            <p:ph type="sldNum" sz="quarter" idx="12"/>
          </p:nvPr>
        </p:nvSpPr>
        <p:spPr/>
        <p:txBody>
          <a:bodyPr/>
          <a:lstStyle/>
          <a:p>
            <a:fld id="{EBE3AD81-3AD4-9C46-856E-C08CF1183C60}" type="slidenum">
              <a:rPr lang="en-US" smtClean="0"/>
              <a:pPr/>
              <a:t>40</a:t>
            </a:fld>
            <a:endParaRPr lang="en-US" dirty="0"/>
          </a:p>
        </p:txBody>
      </p:sp>
    </p:spTree>
    <p:extLst>
      <p:ext uri="{BB962C8B-B14F-4D97-AF65-F5344CB8AC3E}">
        <p14:creationId xmlns:p14="http://schemas.microsoft.com/office/powerpoint/2010/main" val="4149723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CBA86D-EC8A-4C0B-AC39-6E51A22F1126}"/>
              </a:ext>
            </a:extLst>
          </p:cNvPr>
          <p:cNvPicPr>
            <a:picLocks noChangeAspect="1"/>
          </p:cNvPicPr>
          <p:nvPr/>
        </p:nvPicPr>
        <p:blipFill>
          <a:blip r:embed="rId2"/>
          <a:stretch>
            <a:fillRect/>
          </a:stretch>
        </p:blipFill>
        <p:spPr>
          <a:xfrm>
            <a:off x="0" y="0"/>
            <a:ext cx="17752220" cy="13716000"/>
          </a:xfrm>
          <a:prstGeom prst="rect">
            <a:avLst/>
          </a:prstGeom>
        </p:spPr>
      </p:pic>
      <p:sp>
        <p:nvSpPr>
          <p:cNvPr id="5" name="Rectangle: Rounded Corners 4">
            <a:extLst>
              <a:ext uri="{FF2B5EF4-FFF2-40B4-BE49-F238E27FC236}">
                <a16:creationId xmlns:a16="http://schemas.microsoft.com/office/drawing/2014/main" id="{2C44D8E9-A79B-4E20-ADC3-CFE6669C2EA3}"/>
              </a:ext>
            </a:extLst>
          </p:cNvPr>
          <p:cNvSpPr/>
          <p:nvPr/>
        </p:nvSpPr>
        <p:spPr>
          <a:xfrm>
            <a:off x="18279842" y="610545"/>
            <a:ext cx="5723158" cy="3107213"/>
          </a:xfrm>
          <a:prstGeom prst="roundRect">
            <a:avLst/>
          </a:prstGeom>
          <a:solidFill>
            <a:schemeClr val="accent3"/>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solidFill>
            </a:endParaRPr>
          </a:p>
        </p:txBody>
      </p:sp>
      <p:sp>
        <p:nvSpPr>
          <p:cNvPr id="7" name="Rectangle: Rounded Corners 6">
            <a:extLst>
              <a:ext uri="{FF2B5EF4-FFF2-40B4-BE49-F238E27FC236}">
                <a16:creationId xmlns:a16="http://schemas.microsoft.com/office/drawing/2014/main" id="{F0852295-3DD7-471B-9BE1-75544744B25A}"/>
              </a:ext>
            </a:extLst>
          </p:cNvPr>
          <p:cNvSpPr/>
          <p:nvPr/>
        </p:nvSpPr>
        <p:spPr>
          <a:xfrm>
            <a:off x="18047368" y="444019"/>
            <a:ext cx="5723158" cy="3107213"/>
          </a:xfrm>
          <a:prstGeom prst="round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Preparation of the </a:t>
            </a:r>
            <a:r>
              <a:rPr lang="en-US" b="1" dirty="0">
                <a:solidFill>
                  <a:schemeClr val="tx2"/>
                </a:solidFill>
              </a:rPr>
              <a:t>income statement </a:t>
            </a:r>
            <a:r>
              <a:rPr lang="en-US" dirty="0">
                <a:solidFill>
                  <a:schemeClr val="tx2"/>
                </a:solidFill>
              </a:rPr>
              <a:t>and </a:t>
            </a:r>
            <a:r>
              <a:rPr lang="en-US" b="1" dirty="0">
                <a:solidFill>
                  <a:schemeClr val="tx2"/>
                </a:solidFill>
              </a:rPr>
              <a:t>retained earnings statement </a:t>
            </a:r>
            <a:r>
              <a:rPr lang="en-US" dirty="0">
                <a:solidFill>
                  <a:schemeClr val="tx2"/>
                </a:solidFill>
              </a:rPr>
              <a:t>from the adjusted trial balance</a:t>
            </a:r>
            <a:endParaRPr lang="en-US" b="1" dirty="0">
              <a:solidFill>
                <a:schemeClr val="tx2"/>
              </a:solidFill>
            </a:endParaRPr>
          </a:p>
        </p:txBody>
      </p:sp>
    </p:spTree>
    <p:extLst>
      <p:ext uri="{BB962C8B-B14F-4D97-AF65-F5344CB8AC3E}">
        <p14:creationId xmlns:p14="http://schemas.microsoft.com/office/powerpoint/2010/main" val="2841394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D8F552-2F2F-4004-A897-1B60CB475629}"/>
              </a:ext>
            </a:extLst>
          </p:cNvPr>
          <p:cNvPicPr>
            <a:picLocks noChangeAspect="1"/>
          </p:cNvPicPr>
          <p:nvPr/>
        </p:nvPicPr>
        <p:blipFill>
          <a:blip r:embed="rId2"/>
          <a:stretch>
            <a:fillRect/>
          </a:stretch>
        </p:blipFill>
        <p:spPr>
          <a:xfrm>
            <a:off x="0" y="0"/>
            <a:ext cx="18371288" cy="12512842"/>
          </a:xfrm>
          <a:prstGeom prst="rect">
            <a:avLst/>
          </a:prstGeom>
        </p:spPr>
      </p:pic>
      <p:sp>
        <p:nvSpPr>
          <p:cNvPr id="5" name="Rectangle: Rounded Corners 4">
            <a:extLst>
              <a:ext uri="{FF2B5EF4-FFF2-40B4-BE49-F238E27FC236}">
                <a16:creationId xmlns:a16="http://schemas.microsoft.com/office/drawing/2014/main" id="{CCB6510B-DC0F-4AC6-BF03-03528D3BDA32}"/>
              </a:ext>
            </a:extLst>
          </p:cNvPr>
          <p:cNvSpPr/>
          <p:nvPr/>
        </p:nvSpPr>
        <p:spPr>
          <a:xfrm>
            <a:off x="19013768" y="613994"/>
            <a:ext cx="4868916" cy="3107213"/>
          </a:xfrm>
          <a:prstGeom prst="roundRect">
            <a:avLst/>
          </a:prstGeom>
          <a:solidFill>
            <a:schemeClr val="accent3"/>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solidFill>
            </a:endParaRPr>
          </a:p>
        </p:txBody>
      </p:sp>
      <p:sp>
        <p:nvSpPr>
          <p:cNvPr id="7" name="Rectangle: Rounded Corners 6">
            <a:extLst>
              <a:ext uri="{FF2B5EF4-FFF2-40B4-BE49-F238E27FC236}">
                <a16:creationId xmlns:a16="http://schemas.microsoft.com/office/drawing/2014/main" id="{AE9DA603-06F2-4C08-88F6-DCF69FDABDE0}"/>
              </a:ext>
            </a:extLst>
          </p:cNvPr>
          <p:cNvSpPr/>
          <p:nvPr/>
        </p:nvSpPr>
        <p:spPr>
          <a:xfrm>
            <a:off x="18781294" y="447468"/>
            <a:ext cx="4868916" cy="3107213"/>
          </a:xfrm>
          <a:prstGeom prst="round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Preparation of the statement of </a:t>
            </a:r>
            <a:r>
              <a:rPr lang="en-US" b="1" dirty="0">
                <a:solidFill>
                  <a:schemeClr val="tx2"/>
                </a:solidFill>
              </a:rPr>
              <a:t>financial position </a:t>
            </a:r>
            <a:r>
              <a:rPr lang="en-US" dirty="0">
                <a:solidFill>
                  <a:schemeClr val="tx2"/>
                </a:solidFill>
              </a:rPr>
              <a:t>from the adjusted trial balance</a:t>
            </a:r>
            <a:endParaRPr lang="en-US" b="1" dirty="0">
              <a:solidFill>
                <a:schemeClr val="tx2"/>
              </a:solidFill>
            </a:endParaRPr>
          </a:p>
        </p:txBody>
      </p:sp>
    </p:spTree>
    <p:extLst>
      <p:ext uri="{BB962C8B-B14F-4D97-AF65-F5344CB8AC3E}">
        <p14:creationId xmlns:p14="http://schemas.microsoft.com/office/powerpoint/2010/main" val="66603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B2D53-A420-4E0A-86C1-6073DB4A248C}"/>
              </a:ext>
            </a:extLst>
          </p:cNvPr>
          <p:cNvPicPr>
            <a:picLocks noChangeAspect="1"/>
          </p:cNvPicPr>
          <p:nvPr/>
        </p:nvPicPr>
        <p:blipFill rotWithShape="1">
          <a:blip r:embed="rId2"/>
          <a:srcRect t="7193"/>
          <a:stretch/>
        </p:blipFill>
        <p:spPr>
          <a:xfrm>
            <a:off x="1085850" y="2219612"/>
            <a:ext cx="15053894" cy="10221041"/>
          </a:xfrm>
          <a:prstGeom prst="rect">
            <a:avLst/>
          </a:prstGeom>
        </p:spPr>
      </p:pic>
      <p:sp>
        <p:nvSpPr>
          <p:cNvPr id="4" name="Title 3">
            <a:extLst>
              <a:ext uri="{FF2B5EF4-FFF2-40B4-BE49-F238E27FC236}">
                <a16:creationId xmlns:a16="http://schemas.microsoft.com/office/drawing/2014/main" id="{6CE8AE8A-CE55-4A21-AC32-575B9040FDD2}"/>
              </a:ext>
            </a:extLst>
          </p:cNvPr>
          <p:cNvSpPr>
            <a:spLocks noGrp="1"/>
          </p:cNvSpPr>
          <p:nvPr>
            <p:ph type="title"/>
          </p:nvPr>
        </p:nvSpPr>
        <p:spPr/>
        <p:txBody>
          <a:bodyPr/>
          <a:lstStyle/>
          <a:p>
            <a:r>
              <a:rPr lang="en-US" dirty="0"/>
              <a:t>Preparing Financial Statements </a:t>
            </a:r>
            <a:r>
              <a:rPr lang="en-US" altLang="zh-CN" dirty="0"/>
              <a:t>– Exercise</a:t>
            </a:r>
            <a:endParaRPr lang="en-US" dirty="0"/>
          </a:p>
        </p:txBody>
      </p:sp>
      <p:sp>
        <p:nvSpPr>
          <p:cNvPr id="6" name="Footer Placeholder 5">
            <a:extLst>
              <a:ext uri="{FF2B5EF4-FFF2-40B4-BE49-F238E27FC236}">
                <a16:creationId xmlns:a16="http://schemas.microsoft.com/office/drawing/2014/main" id="{18969D9E-1E3F-4831-8B79-4652B8A5D07E}"/>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7" name="Slide Number Placeholder 6">
            <a:extLst>
              <a:ext uri="{FF2B5EF4-FFF2-40B4-BE49-F238E27FC236}">
                <a16:creationId xmlns:a16="http://schemas.microsoft.com/office/drawing/2014/main" id="{A1882B25-8E96-4404-A16F-F5CEF2009919}"/>
              </a:ext>
            </a:extLst>
          </p:cNvPr>
          <p:cNvSpPr>
            <a:spLocks noGrp="1"/>
          </p:cNvSpPr>
          <p:nvPr>
            <p:ph type="sldNum" sz="quarter" idx="12"/>
          </p:nvPr>
        </p:nvSpPr>
        <p:spPr/>
        <p:txBody>
          <a:bodyPr/>
          <a:lstStyle/>
          <a:p>
            <a:fld id="{EBE3AD81-3AD4-9C46-856E-C08CF1183C60}" type="slidenum">
              <a:rPr lang="en-US" smtClean="0"/>
              <a:pPr/>
              <a:t>43</a:t>
            </a:fld>
            <a:endParaRPr lang="en-US" dirty="0"/>
          </a:p>
        </p:txBody>
      </p:sp>
    </p:spTree>
    <p:extLst>
      <p:ext uri="{BB962C8B-B14F-4D97-AF65-F5344CB8AC3E}">
        <p14:creationId xmlns:p14="http://schemas.microsoft.com/office/powerpoint/2010/main" val="1039008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E8AE8A-CE55-4A21-AC32-575B9040FDD2}"/>
              </a:ext>
            </a:extLst>
          </p:cNvPr>
          <p:cNvSpPr>
            <a:spLocks noGrp="1"/>
          </p:cNvSpPr>
          <p:nvPr>
            <p:ph type="title"/>
          </p:nvPr>
        </p:nvSpPr>
        <p:spPr/>
        <p:txBody>
          <a:bodyPr/>
          <a:lstStyle/>
          <a:p>
            <a:r>
              <a:rPr lang="en-US" dirty="0"/>
              <a:t>Preparing Financial Statements </a:t>
            </a:r>
            <a:r>
              <a:rPr lang="en-US" altLang="zh-CN" dirty="0"/>
              <a:t>– Solution</a:t>
            </a:r>
            <a:endParaRPr lang="en-US" dirty="0"/>
          </a:p>
        </p:txBody>
      </p:sp>
      <p:pic>
        <p:nvPicPr>
          <p:cNvPr id="5" name="Picture 4">
            <a:extLst>
              <a:ext uri="{FF2B5EF4-FFF2-40B4-BE49-F238E27FC236}">
                <a16:creationId xmlns:a16="http://schemas.microsoft.com/office/drawing/2014/main" id="{00F25F1B-A31E-4D7B-A7CF-1AD84CFF09BF}"/>
              </a:ext>
            </a:extLst>
          </p:cNvPr>
          <p:cNvPicPr>
            <a:picLocks noChangeAspect="1"/>
          </p:cNvPicPr>
          <p:nvPr/>
        </p:nvPicPr>
        <p:blipFill>
          <a:blip r:embed="rId2"/>
          <a:stretch>
            <a:fillRect/>
          </a:stretch>
        </p:blipFill>
        <p:spPr>
          <a:xfrm>
            <a:off x="1085850" y="2057402"/>
            <a:ext cx="20666242" cy="10485913"/>
          </a:xfrm>
          <a:prstGeom prst="rect">
            <a:avLst/>
          </a:prstGeom>
        </p:spPr>
      </p:pic>
      <p:sp>
        <p:nvSpPr>
          <p:cNvPr id="6" name="Rectangle 5">
            <a:extLst>
              <a:ext uri="{FF2B5EF4-FFF2-40B4-BE49-F238E27FC236}">
                <a16:creationId xmlns:a16="http://schemas.microsoft.com/office/drawing/2014/main" id="{67323E79-52CC-419D-ACE7-830FA4B28424}"/>
              </a:ext>
            </a:extLst>
          </p:cNvPr>
          <p:cNvSpPr/>
          <p:nvPr/>
        </p:nvSpPr>
        <p:spPr>
          <a:xfrm>
            <a:off x="11538857" y="3933371"/>
            <a:ext cx="2351314" cy="140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73A7DF4-0BDD-4B69-B91E-FF0879072BDD}"/>
              </a:ext>
            </a:extLst>
          </p:cNvPr>
          <p:cNvSpPr/>
          <p:nvPr/>
        </p:nvSpPr>
        <p:spPr>
          <a:xfrm>
            <a:off x="15341600" y="5007429"/>
            <a:ext cx="2351314" cy="140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93457B-4FA1-49B0-BCD4-27E6817828A4}"/>
              </a:ext>
            </a:extLst>
          </p:cNvPr>
          <p:cNvSpPr/>
          <p:nvPr/>
        </p:nvSpPr>
        <p:spPr>
          <a:xfrm>
            <a:off x="11418971" y="6830457"/>
            <a:ext cx="2351314" cy="3808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376F31F-F066-4B99-AF54-EB7CC6C50499}"/>
              </a:ext>
            </a:extLst>
          </p:cNvPr>
          <p:cNvSpPr/>
          <p:nvPr/>
        </p:nvSpPr>
        <p:spPr>
          <a:xfrm>
            <a:off x="15409874" y="9861711"/>
            <a:ext cx="2351314" cy="1495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F642AAD-F7D1-495B-84C6-5F89F1EAEEBC}"/>
              </a:ext>
            </a:extLst>
          </p:cNvPr>
          <p:cNvSpPr/>
          <p:nvPr/>
        </p:nvSpPr>
        <p:spPr>
          <a:xfrm>
            <a:off x="15409874" y="11658598"/>
            <a:ext cx="2351314" cy="518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47F347C5-EE48-4D9B-8880-7F704FC50BC7}"/>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12" name="Slide Number Placeholder 11">
            <a:extLst>
              <a:ext uri="{FF2B5EF4-FFF2-40B4-BE49-F238E27FC236}">
                <a16:creationId xmlns:a16="http://schemas.microsoft.com/office/drawing/2014/main" id="{8D3DD1F9-7A4F-487C-B18D-7DC9D9DE8BCA}"/>
              </a:ext>
            </a:extLst>
          </p:cNvPr>
          <p:cNvSpPr>
            <a:spLocks noGrp="1"/>
          </p:cNvSpPr>
          <p:nvPr>
            <p:ph type="sldNum" sz="quarter" idx="12"/>
          </p:nvPr>
        </p:nvSpPr>
        <p:spPr/>
        <p:txBody>
          <a:bodyPr/>
          <a:lstStyle/>
          <a:p>
            <a:fld id="{EBE3AD81-3AD4-9C46-856E-C08CF1183C60}" type="slidenum">
              <a:rPr lang="en-US" smtClean="0"/>
              <a:pPr/>
              <a:t>44</a:t>
            </a:fld>
            <a:endParaRPr lang="en-US" dirty="0"/>
          </a:p>
        </p:txBody>
      </p:sp>
    </p:spTree>
    <p:extLst>
      <p:ext uri="{BB962C8B-B14F-4D97-AF65-F5344CB8AC3E}">
        <p14:creationId xmlns:p14="http://schemas.microsoft.com/office/powerpoint/2010/main" val="2878107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73B68-7EDD-4359-B5AF-D4D1F79E6779}"/>
              </a:ext>
            </a:extLst>
          </p:cNvPr>
          <p:cNvSpPr>
            <a:spLocks noGrp="1"/>
          </p:cNvSpPr>
          <p:nvPr>
            <p:ph type="title"/>
          </p:nvPr>
        </p:nvSpPr>
        <p:spPr/>
        <p:txBody>
          <a:bodyPr/>
          <a:lstStyle/>
          <a:p>
            <a:r>
              <a:rPr lang="en-US" dirty="0"/>
              <a:t>Preparing Financial Statements </a:t>
            </a:r>
            <a:r>
              <a:rPr lang="en-US" altLang="zh-CN" dirty="0"/>
              <a:t>– Solution (cont’d)</a:t>
            </a:r>
            <a:endParaRPr lang="en-US" dirty="0"/>
          </a:p>
        </p:txBody>
      </p:sp>
      <p:sp>
        <p:nvSpPr>
          <p:cNvPr id="3" name="Content Placeholder 2">
            <a:extLst>
              <a:ext uri="{FF2B5EF4-FFF2-40B4-BE49-F238E27FC236}">
                <a16:creationId xmlns:a16="http://schemas.microsoft.com/office/drawing/2014/main" id="{C66096AC-70F0-4512-B352-B311C3282497}"/>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E3A14D48-5A9A-4613-9DC8-EDAEB4C3141C}"/>
              </a:ext>
            </a:extLst>
          </p:cNvPr>
          <p:cNvPicPr>
            <a:picLocks noChangeAspect="1"/>
          </p:cNvPicPr>
          <p:nvPr/>
        </p:nvPicPr>
        <p:blipFill>
          <a:blip r:embed="rId2"/>
          <a:stretch>
            <a:fillRect/>
          </a:stretch>
        </p:blipFill>
        <p:spPr>
          <a:xfrm>
            <a:off x="1085850" y="2330378"/>
            <a:ext cx="18175705" cy="10138715"/>
          </a:xfrm>
          <a:prstGeom prst="rect">
            <a:avLst/>
          </a:prstGeom>
        </p:spPr>
      </p:pic>
      <p:sp>
        <p:nvSpPr>
          <p:cNvPr id="9" name="Rectangle 8">
            <a:extLst>
              <a:ext uri="{FF2B5EF4-FFF2-40B4-BE49-F238E27FC236}">
                <a16:creationId xmlns:a16="http://schemas.microsoft.com/office/drawing/2014/main" id="{A5D5A7FD-AFE2-4D12-BE3D-0376A38119CB}"/>
              </a:ext>
            </a:extLst>
          </p:cNvPr>
          <p:cNvSpPr/>
          <p:nvPr/>
        </p:nvSpPr>
        <p:spPr>
          <a:xfrm>
            <a:off x="6890656" y="3933370"/>
            <a:ext cx="2786743" cy="2142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4D78E1-2F40-4C9A-BF72-333C96A41803}"/>
              </a:ext>
            </a:extLst>
          </p:cNvPr>
          <p:cNvSpPr/>
          <p:nvPr/>
        </p:nvSpPr>
        <p:spPr>
          <a:xfrm>
            <a:off x="9677399" y="4637314"/>
            <a:ext cx="2351314" cy="3687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19C6BC-D219-4CC8-A4B9-CFEF2B39A457}"/>
              </a:ext>
            </a:extLst>
          </p:cNvPr>
          <p:cNvSpPr/>
          <p:nvPr/>
        </p:nvSpPr>
        <p:spPr>
          <a:xfrm>
            <a:off x="9677399" y="8494295"/>
            <a:ext cx="2351314" cy="420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2C9EFD-2864-4BBF-8C2C-BDC5208B0DB8}"/>
              </a:ext>
            </a:extLst>
          </p:cNvPr>
          <p:cNvSpPr/>
          <p:nvPr/>
        </p:nvSpPr>
        <p:spPr>
          <a:xfrm>
            <a:off x="9677399" y="9629275"/>
            <a:ext cx="2351314" cy="1656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D71520-A18A-45E7-B876-54DF18EB2141}"/>
              </a:ext>
            </a:extLst>
          </p:cNvPr>
          <p:cNvSpPr/>
          <p:nvPr/>
        </p:nvSpPr>
        <p:spPr>
          <a:xfrm>
            <a:off x="9677399" y="11558598"/>
            <a:ext cx="2351314" cy="420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FF8826-B229-4130-8A0E-5235F7A3E142}"/>
              </a:ext>
            </a:extLst>
          </p:cNvPr>
          <p:cNvSpPr/>
          <p:nvPr/>
        </p:nvSpPr>
        <p:spPr>
          <a:xfrm>
            <a:off x="17449799" y="3843230"/>
            <a:ext cx="2351314" cy="4278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E68266-90BD-4288-AD18-A5944AAE7843}"/>
              </a:ext>
            </a:extLst>
          </p:cNvPr>
          <p:cNvSpPr/>
          <p:nvPr/>
        </p:nvSpPr>
        <p:spPr>
          <a:xfrm>
            <a:off x="17546052" y="8494295"/>
            <a:ext cx="2351314" cy="420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16">
            <a:extLst>
              <a:ext uri="{FF2B5EF4-FFF2-40B4-BE49-F238E27FC236}">
                <a16:creationId xmlns:a16="http://schemas.microsoft.com/office/drawing/2014/main" id="{9403924A-BD66-49A1-8BE9-A5805F792619}"/>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18" name="Slide Number Placeholder 17">
            <a:extLst>
              <a:ext uri="{FF2B5EF4-FFF2-40B4-BE49-F238E27FC236}">
                <a16:creationId xmlns:a16="http://schemas.microsoft.com/office/drawing/2014/main" id="{2F9AA1F4-EB36-485B-BF31-2B5CB070095F}"/>
              </a:ext>
            </a:extLst>
          </p:cNvPr>
          <p:cNvSpPr>
            <a:spLocks noGrp="1"/>
          </p:cNvSpPr>
          <p:nvPr>
            <p:ph type="sldNum" sz="quarter" idx="12"/>
          </p:nvPr>
        </p:nvSpPr>
        <p:spPr/>
        <p:txBody>
          <a:bodyPr/>
          <a:lstStyle/>
          <a:p>
            <a:fld id="{EBE3AD81-3AD4-9C46-856E-C08CF1183C60}" type="slidenum">
              <a:rPr lang="en-US" smtClean="0"/>
              <a:pPr/>
              <a:t>45</a:t>
            </a:fld>
            <a:endParaRPr lang="en-US" dirty="0"/>
          </a:p>
        </p:txBody>
      </p:sp>
    </p:spTree>
    <p:extLst>
      <p:ext uri="{BB962C8B-B14F-4D97-AF65-F5344CB8AC3E}">
        <p14:creationId xmlns:p14="http://schemas.microsoft.com/office/powerpoint/2010/main" val="901429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6A51-5203-4493-9BB4-5D0D9804E76F}"/>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F630649D-971E-43D4-9128-5F01674FD3CF}"/>
              </a:ext>
            </a:extLst>
          </p:cNvPr>
          <p:cNvSpPr>
            <a:spLocks noGrp="1"/>
          </p:cNvSpPr>
          <p:nvPr>
            <p:ph sz="quarter" idx="13"/>
          </p:nvPr>
        </p:nvSpPr>
        <p:spPr>
          <a:xfrm>
            <a:off x="990600" y="2330379"/>
            <a:ext cx="11999259" cy="11385622"/>
          </a:xfrm>
        </p:spPr>
        <p:txBody>
          <a:bodyPr>
            <a:noAutofit/>
          </a:bodyPr>
          <a:lstStyle/>
          <a:p>
            <a:r>
              <a:rPr lang="en-US" sz="4400" dirty="0"/>
              <a:t>Accrual-basis accounting (</a:t>
            </a:r>
            <a:r>
              <a:rPr lang="zh-CN" altLang="en-US" sz="4400" dirty="0"/>
              <a:t>权责发生制</a:t>
            </a:r>
            <a:r>
              <a:rPr lang="en-US" altLang="zh-CN" sz="4400" dirty="0"/>
              <a:t>)</a:t>
            </a:r>
          </a:p>
          <a:p>
            <a:r>
              <a:rPr lang="en-US" sz="4400" dirty="0"/>
              <a:t>Cash-basis accounting (</a:t>
            </a:r>
            <a:r>
              <a:rPr lang="zh-CN" altLang="en-US" sz="4400" dirty="0"/>
              <a:t>收付实现制</a:t>
            </a:r>
            <a:r>
              <a:rPr lang="en-US" altLang="zh-CN" sz="4400" dirty="0"/>
              <a:t>)</a:t>
            </a:r>
          </a:p>
          <a:p>
            <a:r>
              <a:rPr lang="en-US" sz="4400" dirty="0"/>
              <a:t>Revenue recognition (</a:t>
            </a:r>
            <a:r>
              <a:rPr lang="zh-CN" altLang="en-US" sz="4400" dirty="0"/>
              <a:t>收入确认</a:t>
            </a:r>
            <a:r>
              <a:rPr lang="en-US" altLang="zh-CN" sz="4400" dirty="0"/>
              <a:t>)</a:t>
            </a:r>
          </a:p>
          <a:p>
            <a:r>
              <a:rPr lang="en-US" sz="4400" dirty="0"/>
              <a:t>Expense recognition (</a:t>
            </a:r>
            <a:r>
              <a:rPr lang="zh-CN" altLang="en-US" sz="4400" dirty="0"/>
              <a:t>费用确认</a:t>
            </a:r>
            <a:r>
              <a:rPr lang="en-US" altLang="zh-CN" sz="4400" dirty="0"/>
              <a:t>)</a:t>
            </a:r>
          </a:p>
          <a:p>
            <a:r>
              <a:rPr lang="en-US" altLang="zh-CN" sz="4400" dirty="0"/>
              <a:t>Prepaid expenses (</a:t>
            </a:r>
            <a:r>
              <a:rPr lang="zh-CN" altLang="en-US" sz="4400" dirty="0"/>
              <a:t>待摊费用</a:t>
            </a:r>
            <a:r>
              <a:rPr lang="en-US" altLang="zh-CN" sz="4400" dirty="0"/>
              <a:t>; </a:t>
            </a:r>
            <a:r>
              <a:rPr lang="zh-CN" altLang="en-US" sz="4400" dirty="0"/>
              <a:t>预付费用</a:t>
            </a:r>
            <a:r>
              <a:rPr lang="en-US" altLang="zh-CN" sz="4400" dirty="0"/>
              <a:t>)</a:t>
            </a:r>
          </a:p>
          <a:p>
            <a:r>
              <a:rPr lang="en-US" altLang="zh-CN" sz="4400" dirty="0"/>
              <a:t>Unearned revenues (</a:t>
            </a:r>
            <a:r>
              <a:rPr lang="zh-CN" altLang="en-US" sz="4400" dirty="0"/>
              <a:t>预收账款</a:t>
            </a:r>
            <a:r>
              <a:rPr lang="en-US" altLang="zh-CN" sz="4400" dirty="0"/>
              <a:t>)</a:t>
            </a:r>
          </a:p>
          <a:p>
            <a:r>
              <a:rPr lang="en-US" sz="4400" dirty="0"/>
              <a:t>Accruals (</a:t>
            </a:r>
            <a:r>
              <a:rPr lang="zh-CN" altLang="en-US" sz="4400" dirty="0"/>
              <a:t>应计项目</a:t>
            </a:r>
            <a:r>
              <a:rPr lang="en-US" sz="4400" dirty="0"/>
              <a:t>)</a:t>
            </a:r>
          </a:p>
          <a:p>
            <a:r>
              <a:rPr lang="en-US" sz="4400" dirty="0"/>
              <a:t>Accrued expenses (</a:t>
            </a:r>
            <a:r>
              <a:rPr lang="zh-CN" altLang="en-US" sz="4400" dirty="0"/>
              <a:t>应计费用</a:t>
            </a:r>
            <a:r>
              <a:rPr lang="en-US" altLang="zh-CN" sz="4400" dirty="0"/>
              <a:t>)</a:t>
            </a:r>
          </a:p>
          <a:p>
            <a:r>
              <a:rPr lang="en-US" sz="4400" dirty="0"/>
              <a:t>Accrued revenues (</a:t>
            </a:r>
            <a:r>
              <a:rPr lang="zh-CN" altLang="en-US" sz="4400" dirty="0"/>
              <a:t>应计收入</a:t>
            </a:r>
            <a:r>
              <a:rPr lang="en-US" altLang="zh-CN" sz="4400" dirty="0"/>
              <a:t>) </a:t>
            </a:r>
          </a:p>
          <a:p>
            <a:r>
              <a:rPr lang="en-US" sz="4400" dirty="0"/>
              <a:t>Accrued interest (</a:t>
            </a:r>
            <a:r>
              <a:rPr lang="zh-CN" altLang="en-US" sz="4400" dirty="0"/>
              <a:t>应计利息</a:t>
            </a:r>
            <a:r>
              <a:rPr lang="en-US" altLang="zh-CN" sz="4400" dirty="0"/>
              <a:t>)</a:t>
            </a:r>
          </a:p>
          <a:p>
            <a:endParaRPr lang="en-US" altLang="zh-CN" sz="4400" dirty="0"/>
          </a:p>
          <a:p>
            <a:endParaRPr lang="en-US" altLang="zh-CN" sz="4400" dirty="0"/>
          </a:p>
        </p:txBody>
      </p:sp>
      <p:sp>
        <p:nvSpPr>
          <p:cNvPr id="4" name="Footer Placeholder 3">
            <a:extLst>
              <a:ext uri="{FF2B5EF4-FFF2-40B4-BE49-F238E27FC236}">
                <a16:creationId xmlns:a16="http://schemas.microsoft.com/office/drawing/2014/main" id="{64E9501D-6593-4187-B376-C1C03A79E16D}"/>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5" name="Slide Number Placeholder 4">
            <a:extLst>
              <a:ext uri="{FF2B5EF4-FFF2-40B4-BE49-F238E27FC236}">
                <a16:creationId xmlns:a16="http://schemas.microsoft.com/office/drawing/2014/main" id="{8CD310AB-D047-4E73-8A37-2C8182D55BE1}"/>
              </a:ext>
            </a:extLst>
          </p:cNvPr>
          <p:cNvSpPr>
            <a:spLocks noGrp="1"/>
          </p:cNvSpPr>
          <p:nvPr>
            <p:ph type="sldNum" sz="quarter" idx="12"/>
          </p:nvPr>
        </p:nvSpPr>
        <p:spPr/>
        <p:txBody>
          <a:bodyPr/>
          <a:lstStyle/>
          <a:p>
            <a:fld id="{EBE3AD81-3AD4-9C46-856E-C08CF1183C60}" type="slidenum">
              <a:rPr lang="en-US" smtClean="0"/>
              <a:pPr/>
              <a:t>46</a:t>
            </a:fld>
            <a:endParaRPr lang="en-US" dirty="0"/>
          </a:p>
        </p:txBody>
      </p:sp>
      <p:sp>
        <p:nvSpPr>
          <p:cNvPr id="6" name="Content Placeholder 2">
            <a:extLst>
              <a:ext uri="{FF2B5EF4-FFF2-40B4-BE49-F238E27FC236}">
                <a16:creationId xmlns:a16="http://schemas.microsoft.com/office/drawing/2014/main" id="{0091C37E-CC76-415E-87E2-382DC662BF86}"/>
              </a:ext>
            </a:extLst>
          </p:cNvPr>
          <p:cNvSpPr txBox="1">
            <a:spLocks/>
          </p:cNvSpPr>
          <p:nvPr/>
        </p:nvSpPr>
        <p:spPr>
          <a:xfrm>
            <a:off x="12188824" y="2330379"/>
            <a:ext cx="11528425" cy="10371830"/>
          </a:xfrm>
          <a:prstGeom prst="rect">
            <a:avLst/>
          </a:prstGeom>
        </p:spPr>
        <p:txBody>
          <a:bodyPr vert="horz" lIns="91440" tIns="45720" rIns="91440" bIns="45720" rtlCol="0">
            <a:normAutofit/>
          </a:bodyPr>
          <a:lstStyle>
            <a:lvl1pPr marL="857264" indent="-857264" algn="l" defTabSz="1828373" rtl="0" eaLnBrk="1" latinLnBrk="0" hangingPunct="1">
              <a:lnSpc>
                <a:spcPct val="90000"/>
              </a:lnSpc>
              <a:spcBef>
                <a:spcPts val="2000"/>
              </a:spcBef>
              <a:buFont typeface="Wingdings" panose="05000000000000000000" pitchFamily="2" charset="2"/>
              <a:buChar char="q"/>
              <a:defRPr sz="6000" b="0" i="0" kern="1200">
                <a:solidFill>
                  <a:schemeClr val="tx2"/>
                </a:solidFill>
                <a:latin typeface="Lato Regular" charset="0"/>
                <a:ea typeface="Lato Regular" charset="0"/>
                <a:cs typeface="Lato Regular" charset="0"/>
              </a:defRPr>
            </a:lvl1pPr>
            <a:lvl2pPr marL="1599997" indent="-685811" algn="l" defTabSz="1828373" rtl="0" eaLnBrk="1" latinLnBrk="0" hangingPunct="1">
              <a:lnSpc>
                <a:spcPct val="90000"/>
              </a:lnSpc>
              <a:spcBef>
                <a:spcPts val="1000"/>
              </a:spcBef>
              <a:buFont typeface="Wingdings" panose="05000000000000000000" pitchFamily="2" charset="2"/>
              <a:buChar char="q"/>
              <a:defRPr sz="4800" b="0" i="0" kern="1200">
                <a:solidFill>
                  <a:schemeClr val="tx2"/>
                </a:solidFill>
                <a:latin typeface="Lato Regular" charset="0"/>
                <a:ea typeface="Lato Regular" charset="0"/>
                <a:cs typeface="Lato Regular" charset="0"/>
              </a:defRPr>
            </a:lvl2pPr>
            <a:lvl3pPr marL="2399883" indent="-571509" algn="l" defTabSz="1828373" rtl="0" eaLnBrk="1" latinLnBrk="0" hangingPunct="1">
              <a:lnSpc>
                <a:spcPct val="90000"/>
              </a:lnSpc>
              <a:spcBef>
                <a:spcPts val="1000"/>
              </a:spcBef>
              <a:buFont typeface="Wingdings" panose="05000000000000000000" pitchFamily="2" charset="2"/>
              <a:buChar char="q"/>
              <a:defRPr sz="4000" b="0" i="0" kern="1200">
                <a:solidFill>
                  <a:schemeClr val="tx2"/>
                </a:solidFill>
                <a:latin typeface="Lato Regular" charset="0"/>
                <a:ea typeface="Lato Regular" charset="0"/>
                <a:cs typeface="Lato Regular" charset="0"/>
              </a:defRPr>
            </a:lvl3pPr>
            <a:lvl4pPr marL="3314069"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4pPr>
            <a:lvl5pPr marL="4228255" indent="-571509" algn="l" defTabSz="1828373" rtl="0" eaLnBrk="1" latinLnBrk="0" hangingPunct="1">
              <a:lnSpc>
                <a:spcPct val="90000"/>
              </a:lnSpc>
              <a:spcBef>
                <a:spcPts val="1000"/>
              </a:spcBef>
              <a:buFont typeface="Wingdings" panose="05000000000000000000" pitchFamily="2" charset="2"/>
              <a:buChar char="q"/>
              <a:defRPr sz="3600" b="0" i="0" kern="1200">
                <a:solidFill>
                  <a:schemeClr val="tx2"/>
                </a:solidFill>
                <a:latin typeface="Lato Regular" charset="0"/>
                <a:ea typeface="Lato Regular" charset="0"/>
                <a:cs typeface="Lato Regular" charset="0"/>
              </a:defRPr>
            </a:lvl5pPr>
            <a:lvl6pPr marL="5028027"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213"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400"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586" indent="-457094" algn="l" defTabSz="182837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sz="4400" dirty="0"/>
              <a:t>Adjusting entries (</a:t>
            </a:r>
            <a:r>
              <a:rPr lang="zh-CN" altLang="en-US" sz="4400" dirty="0"/>
              <a:t>调整分录</a:t>
            </a:r>
            <a:r>
              <a:rPr lang="en-US" altLang="zh-CN" sz="4400" dirty="0"/>
              <a:t>)</a:t>
            </a:r>
          </a:p>
          <a:p>
            <a:r>
              <a:rPr lang="en-US" sz="4400" dirty="0"/>
              <a:t>Adjusted trial balance (</a:t>
            </a:r>
            <a:r>
              <a:rPr lang="zh-CN" altLang="en-US" sz="4400" dirty="0"/>
              <a:t>调整后试算表</a:t>
            </a:r>
            <a:r>
              <a:rPr lang="en-US" altLang="zh-CN" sz="4400" dirty="0"/>
              <a:t>)</a:t>
            </a:r>
          </a:p>
          <a:p>
            <a:r>
              <a:rPr lang="en-US" sz="4400" dirty="0"/>
              <a:t>Depreciation (</a:t>
            </a:r>
            <a:r>
              <a:rPr lang="zh-CN" altLang="en-US" sz="4400" dirty="0"/>
              <a:t>固定资产折旧</a:t>
            </a:r>
            <a:r>
              <a:rPr lang="en-US" altLang="zh-CN" sz="4400" dirty="0"/>
              <a:t>)</a:t>
            </a:r>
          </a:p>
          <a:p>
            <a:r>
              <a:rPr lang="en-US" sz="4400" dirty="0"/>
              <a:t>Accumulated depreciation (</a:t>
            </a:r>
            <a:r>
              <a:rPr lang="zh-CN" altLang="en-US" sz="4400" dirty="0"/>
              <a:t>累计折旧</a:t>
            </a:r>
            <a:r>
              <a:rPr lang="en-US" altLang="zh-CN" sz="4400" dirty="0"/>
              <a:t>)</a:t>
            </a:r>
          </a:p>
          <a:p>
            <a:r>
              <a:rPr lang="en-US" altLang="zh-CN" sz="4400" dirty="0"/>
              <a:t>Book value (</a:t>
            </a:r>
            <a:r>
              <a:rPr lang="zh-CN" altLang="en-US" sz="4400" dirty="0"/>
              <a:t>账面价值</a:t>
            </a:r>
            <a:r>
              <a:rPr lang="en-US" altLang="zh-CN" sz="4400" dirty="0"/>
              <a:t>)</a:t>
            </a:r>
          </a:p>
          <a:p>
            <a:r>
              <a:rPr lang="en-US" sz="4400" dirty="0"/>
              <a:t>Period costs (</a:t>
            </a:r>
            <a:r>
              <a:rPr lang="zh-CN" altLang="en-US" sz="4400" dirty="0"/>
              <a:t>期间费用</a:t>
            </a:r>
            <a:r>
              <a:rPr lang="en-US" altLang="zh-CN" sz="4400" dirty="0"/>
              <a:t>)</a:t>
            </a:r>
          </a:p>
          <a:p>
            <a:r>
              <a:rPr lang="en-US" sz="4400" dirty="0"/>
              <a:t>Utilities expense (</a:t>
            </a:r>
            <a:r>
              <a:rPr lang="zh-CN" altLang="en-US" sz="4400" dirty="0"/>
              <a:t>基础设施费用，如水费，电费，燃气费等</a:t>
            </a:r>
            <a:r>
              <a:rPr lang="en-US" altLang="zh-CN" sz="4400" dirty="0"/>
              <a:t>)</a:t>
            </a:r>
          </a:p>
          <a:p>
            <a:endParaRPr lang="en-US" altLang="zh-CN" sz="4400" dirty="0"/>
          </a:p>
        </p:txBody>
      </p:sp>
    </p:spTree>
    <p:extLst>
      <p:ext uri="{BB962C8B-B14F-4D97-AF65-F5344CB8AC3E}">
        <p14:creationId xmlns:p14="http://schemas.microsoft.com/office/powerpoint/2010/main" val="393390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13FE-9D72-4634-8C45-B98794CAC42F}"/>
              </a:ext>
            </a:extLst>
          </p:cNvPr>
          <p:cNvSpPr>
            <a:spLocks noGrp="1"/>
          </p:cNvSpPr>
          <p:nvPr>
            <p:ph type="title"/>
          </p:nvPr>
        </p:nvSpPr>
        <p:spPr/>
        <p:txBody>
          <a:bodyPr>
            <a:normAutofit/>
          </a:bodyPr>
          <a:lstStyle/>
          <a:p>
            <a:r>
              <a:rPr lang="en-US" dirty="0"/>
              <a:t>Revenue and expense recognition </a:t>
            </a:r>
            <a:r>
              <a:rPr lang="en-US" altLang="zh-CN" dirty="0"/>
              <a:t>- An illustration</a:t>
            </a:r>
            <a:endParaRPr lang="en-US" dirty="0"/>
          </a:p>
        </p:txBody>
      </p:sp>
      <p:sp>
        <p:nvSpPr>
          <p:cNvPr id="3" name="Content Placeholder 2">
            <a:extLst>
              <a:ext uri="{FF2B5EF4-FFF2-40B4-BE49-F238E27FC236}">
                <a16:creationId xmlns:a16="http://schemas.microsoft.com/office/drawing/2014/main" id="{8E1C5BF8-7669-4216-B735-EBDDBC58CE0C}"/>
              </a:ext>
            </a:extLst>
          </p:cNvPr>
          <p:cNvSpPr>
            <a:spLocks noGrp="1"/>
          </p:cNvSpPr>
          <p:nvPr>
            <p:ph sz="quarter" idx="13"/>
          </p:nvPr>
        </p:nvSpPr>
        <p:spPr/>
        <p:txBody>
          <a:bodyPr/>
          <a:lstStyle/>
          <a:p>
            <a:r>
              <a:rPr lang="en-US" altLang="zh-CN" dirty="0"/>
              <a:t>Suppose there is a mooncake shop</a:t>
            </a:r>
          </a:p>
          <a:p>
            <a:pPr lvl="1"/>
            <a:endParaRPr lang="en-US" dirty="0"/>
          </a:p>
          <a:p>
            <a:pPr lvl="1"/>
            <a:endParaRPr lang="en-US" dirty="0"/>
          </a:p>
        </p:txBody>
      </p:sp>
      <p:sp>
        <p:nvSpPr>
          <p:cNvPr id="6" name="Footer Placeholder 5">
            <a:extLst>
              <a:ext uri="{FF2B5EF4-FFF2-40B4-BE49-F238E27FC236}">
                <a16:creationId xmlns:a16="http://schemas.microsoft.com/office/drawing/2014/main" id="{BBB7EA19-E613-4F65-9C4B-2819A68D1F3A}"/>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7" name="Slide Number Placeholder 6">
            <a:extLst>
              <a:ext uri="{FF2B5EF4-FFF2-40B4-BE49-F238E27FC236}">
                <a16:creationId xmlns:a16="http://schemas.microsoft.com/office/drawing/2014/main" id="{55204DC3-6D71-4427-9FA6-073B036E2102}"/>
              </a:ext>
            </a:extLst>
          </p:cNvPr>
          <p:cNvSpPr>
            <a:spLocks noGrp="1"/>
          </p:cNvSpPr>
          <p:nvPr>
            <p:ph type="sldNum" sz="quarter" idx="12"/>
          </p:nvPr>
        </p:nvSpPr>
        <p:spPr/>
        <p:txBody>
          <a:bodyPr/>
          <a:lstStyle/>
          <a:p>
            <a:fld id="{EBE3AD81-3AD4-9C46-856E-C08CF1183C60}" type="slidenum">
              <a:rPr lang="en-US" smtClean="0"/>
              <a:pPr/>
              <a:t>5</a:t>
            </a:fld>
            <a:endParaRPr lang="en-US" dirty="0"/>
          </a:p>
        </p:txBody>
      </p:sp>
      <p:grpSp>
        <p:nvGrpSpPr>
          <p:cNvPr id="9" name="Group 8">
            <a:extLst>
              <a:ext uri="{FF2B5EF4-FFF2-40B4-BE49-F238E27FC236}">
                <a16:creationId xmlns:a16="http://schemas.microsoft.com/office/drawing/2014/main" id="{719DB6E8-D487-4EF6-8F27-5F6274345D7F}"/>
              </a:ext>
            </a:extLst>
          </p:cNvPr>
          <p:cNvGrpSpPr/>
          <p:nvPr/>
        </p:nvGrpSpPr>
        <p:grpSpPr>
          <a:xfrm>
            <a:off x="14441258" y="5332404"/>
            <a:ext cx="9111118" cy="6821750"/>
            <a:chOff x="1269771" y="5397137"/>
            <a:chExt cx="8904515" cy="6667060"/>
          </a:xfrm>
        </p:grpSpPr>
        <p:pic>
          <p:nvPicPr>
            <p:cNvPr id="1030" name="Picture 6" descr="âéºµå åº ç´ æâçå¾çæç´¢ç»æ">
              <a:extLst>
                <a:ext uri="{FF2B5EF4-FFF2-40B4-BE49-F238E27FC236}">
                  <a16:creationId xmlns:a16="http://schemas.microsoft.com/office/drawing/2014/main" id="{86EA07D2-32E3-4CCE-8CE3-613FCC0F715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5001" b="13544"/>
            <a:stretch/>
          </p:blipFill>
          <p:spPr bwMode="auto">
            <a:xfrm>
              <a:off x="1269771" y="5705155"/>
              <a:ext cx="8904515" cy="63590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0EEF3BD-954C-4C00-AF96-B12AB3982CFF}"/>
                </a:ext>
              </a:extLst>
            </p:cNvPr>
            <p:cNvSpPr/>
            <p:nvPr/>
          </p:nvSpPr>
          <p:spPr>
            <a:xfrm>
              <a:off x="3755115" y="6739645"/>
              <a:ext cx="3933825" cy="644608"/>
            </a:xfrm>
            <a:prstGeom prst="rect">
              <a:avLst/>
            </a:prstGeom>
            <a:solidFill>
              <a:srgbClr val="3B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MOONCAKE SHOP</a:t>
              </a:r>
            </a:p>
          </p:txBody>
        </p:sp>
        <p:pic>
          <p:nvPicPr>
            <p:cNvPr id="1032" name="Picture 8" descr="âmooncake cartoonâçå¾çæç´¢ç»æ">
              <a:extLst>
                <a:ext uri="{FF2B5EF4-FFF2-40B4-BE49-F238E27FC236}">
                  <a16:creationId xmlns:a16="http://schemas.microsoft.com/office/drawing/2014/main" id="{2F322C56-987D-4A29-AE87-51392C8C1DA5}"/>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894940" y="5397137"/>
              <a:ext cx="1654176" cy="1654176"/>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Speech Bubble: Rectangle with Corners Rounded 16">
            <a:extLst>
              <a:ext uri="{FF2B5EF4-FFF2-40B4-BE49-F238E27FC236}">
                <a16:creationId xmlns:a16="http://schemas.microsoft.com/office/drawing/2014/main" id="{324CB0DF-B14A-4F59-A8EF-244763BDC6DC}"/>
              </a:ext>
            </a:extLst>
          </p:cNvPr>
          <p:cNvSpPr/>
          <p:nvPr/>
        </p:nvSpPr>
        <p:spPr>
          <a:xfrm>
            <a:off x="14813821" y="2679389"/>
            <a:ext cx="8195743" cy="1730546"/>
          </a:xfrm>
          <a:prstGeom prst="wedgeRoundRectCallout">
            <a:avLst>
              <a:gd name="adj1" fmla="val -14727"/>
              <a:gd name="adj2" fmla="val 100519"/>
              <a:gd name="adj3" fmla="val 16667"/>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400" dirty="0">
                <a:solidFill>
                  <a:srgbClr val="000000"/>
                </a:solidFill>
              </a:rPr>
              <a:t>How to record its revenues and expenses in September?</a:t>
            </a:r>
          </a:p>
        </p:txBody>
      </p:sp>
      <p:pic>
        <p:nvPicPr>
          <p:cNvPr id="1036" name="Picture 12" descr="ç¸å³å¾ç">
            <a:extLst>
              <a:ext uri="{FF2B5EF4-FFF2-40B4-BE49-F238E27FC236}">
                <a16:creationId xmlns:a16="http://schemas.microsoft.com/office/drawing/2014/main" id="{33964B75-C5FE-4456-9FFB-FFD23BF044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1176" y="3717666"/>
            <a:ext cx="12648408" cy="843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55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7FB2B4C-8665-4205-9C5D-6DF7D5031E10}"/>
              </a:ext>
            </a:extLst>
          </p:cNvPr>
          <p:cNvSpPr/>
          <p:nvPr/>
        </p:nvSpPr>
        <p:spPr>
          <a:xfrm>
            <a:off x="7243011" y="388558"/>
            <a:ext cx="9891628"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000000"/>
                </a:solidFill>
              </a:rPr>
              <a:t>Sales of mooncakes to customers in Sep.</a:t>
            </a:r>
          </a:p>
        </p:txBody>
      </p:sp>
      <p:pic>
        <p:nvPicPr>
          <p:cNvPr id="3088" name="Picture 16" descr="Related image">
            <a:extLst>
              <a:ext uri="{FF2B5EF4-FFF2-40B4-BE49-F238E27FC236}">
                <a16:creationId xmlns:a16="http://schemas.microsoft.com/office/drawing/2014/main" id="{1CF71CB0-D4B3-4FB3-A966-A2F56CD8882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163123" y="1386150"/>
            <a:ext cx="4051404" cy="29609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E3C897F-C3AB-4C7A-91B9-9D93503DECA1}"/>
              </a:ext>
            </a:extLst>
          </p:cNvPr>
          <p:cNvSpPr txBox="1"/>
          <p:nvPr/>
        </p:nvSpPr>
        <p:spPr>
          <a:xfrm>
            <a:off x="9432758" y="4618429"/>
            <a:ext cx="184731" cy="646331"/>
          </a:xfrm>
          <a:prstGeom prst="rect">
            <a:avLst/>
          </a:prstGeom>
          <a:noFill/>
        </p:spPr>
        <p:txBody>
          <a:bodyPr wrap="none" rtlCol="0">
            <a:spAutoFit/>
          </a:bodyPr>
          <a:lstStyle/>
          <a:p>
            <a:endParaRPr lang="en-US" dirty="0"/>
          </a:p>
        </p:txBody>
      </p:sp>
      <p:sp>
        <p:nvSpPr>
          <p:cNvPr id="3" name="Rectangle: Rounded Corners 2">
            <a:extLst>
              <a:ext uri="{FF2B5EF4-FFF2-40B4-BE49-F238E27FC236}">
                <a16:creationId xmlns:a16="http://schemas.microsoft.com/office/drawing/2014/main" id="{7A533263-6167-4D3D-B9EF-D0A38272C536}"/>
              </a:ext>
            </a:extLst>
          </p:cNvPr>
          <p:cNvSpPr/>
          <p:nvPr/>
        </p:nvSpPr>
        <p:spPr>
          <a:xfrm>
            <a:off x="9432758" y="4534125"/>
            <a:ext cx="5505116" cy="91440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solidFill>
                  <a:sysClr val="windowText" lastClr="000000"/>
                </a:solidFill>
              </a:rPr>
              <a:t>Revenues in Sep.</a:t>
            </a:r>
          </a:p>
        </p:txBody>
      </p:sp>
      <p:cxnSp>
        <p:nvCxnSpPr>
          <p:cNvPr id="20" name="Straight Arrow Connector 19">
            <a:extLst>
              <a:ext uri="{FF2B5EF4-FFF2-40B4-BE49-F238E27FC236}">
                <a16:creationId xmlns:a16="http://schemas.microsoft.com/office/drawing/2014/main" id="{1A074D41-E9D7-4D67-A259-47E9EA52B4AE}"/>
              </a:ext>
            </a:extLst>
          </p:cNvPr>
          <p:cNvCxnSpPr>
            <a:cxnSpLocks/>
          </p:cNvCxnSpPr>
          <p:nvPr/>
        </p:nvCxnSpPr>
        <p:spPr>
          <a:xfrm>
            <a:off x="2409825" y="5701076"/>
            <a:ext cx="19837400"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3905308-C7C2-4909-9694-CEFB8C040AD6}"/>
              </a:ext>
            </a:extLst>
          </p:cNvPr>
          <p:cNvSpPr/>
          <p:nvPr/>
        </p:nvSpPr>
        <p:spPr>
          <a:xfrm>
            <a:off x="2663825" y="5701076"/>
            <a:ext cx="6350000"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dirty="0">
                <a:solidFill>
                  <a:srgbClr val="000000"/>
                </a:solidFill>
              </a:rPr>
              <a:t>Aug.</a:t>
            </a:r>
          </a:p>
        </p:txBody>
      </p:sp>
      <p:sp>
        <p:nvSpPr>
          <p:cNvPr id="23" name="Rectangle 22">
            <a:extLst>
              <a:ext uri="{FF2B5EF4-FFF2-40B4-BE49-F238E27FC236}">
                <a16:creationId xmlns:a16="http://schemas.microsoft.com/office/drawing/2014/main" id="{E37D3145-D062-436A-909F-B01D4726839F}"/>
              </a:ext>
            </a:extLst>
          </p:cNvPr>
          <p:cNvSpPr/>
          <p:nvPr/>
        </p:nvSpPr>
        <p:spPr>
          <a:xfrm>
            <a:off x="8830092" y="5701076"/>
            <a:ext cx="1574794"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000000"/>
                </a:solidFill>
              </a:rPr>
              <a:t>Sep.</a:t>
            </a:r>
          </a:p>
        </p:txBody>
      </p:sp>
      <p:sp>
        <p:nvSpPr>
          <p:cNvPr id="24" name="Rectangle 23">
            <a:extLst>
              <a:ext uri="{FF2B5EF4-FFF2-40B4-BE49-F238E27FC236}">
                <a16:creationId xmlns:a16="http://schemas.microsoft.com/office/drawing/2014/main" id="{E0AD0E14-364D-454C-B28D-D510778DAC57}"/>
              </a:ext>
            </a:extLst>
          </p:cNvPr>
          <p:cNvSpPr/>
          <p:nvPr/>
        </p:nvSpPr>
        <p:spPr>
          <a:xfrm>
            <a:off x="15617825" y="5701076"/>
            <a:ext cx="6350000"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dirty="0">
                <a:solidFill>
                  <a:srgbClr val="000000"/>
                </a:solidFill>
              </a:rPr>
              <a:t>Oct.</a:t>
            </a:r>
          </a:p>
        </p:txBody>
      </p:sp>
      <p:cxnSp>
        <p:nvCxnSpPr>
          <p:cNvPr id="25" name="Straight Connector 24">
            <a:extLst>
              <a:ext uri="{FF2B5EF4-FFF2-40B4-BE49-F238E27FC236}">
                <a16:creationId xmlns:a16="http://schemas.microsoft.com/office/drawing/2014/main" id="{1B40BFA4-1F1B-434F-AB73-382589BB9ED8}"/>
              </a:ext>
            </a:extLst>
          </p:cNvPr>
          <p:cNvCxnSpPr/>
          <p:nvPr/>
        </p:nvCxnSpPr>
        <p:spPr>
          <a:xfrm>
            <a:off x="8776117" y="5212161"/>
            <a:ext cx="0" cy="1676400"/>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9FAE94BA-B264-4BC6-B82C-FE7E1DFF45E6}"/>
              </a:ext>
            </a:extLst>
          </p:cNvPr>
          <p:cNvCxnSpPr/>
          <p:nvPr/>
        </p:nvCxnSpPr>
        <p:spPr>
          <a:xfrm>
            <a:off x="15618366" y="5212161"/>
            <a:ext cx="0" cy="167640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27" name="Rectangle: Rounded Corners 26">
            <a:extLst>
              <a:ext uri="{FF2B5EF4-FFF2-40B4-BE49-F238E27FC236}">
                <a16:creationId xmlns:a16="http://schemas.microsoft.com/office/drawing/2014/main" id="{1DF3D2E1-FF91-40D6-B035-BD685CC0BA7F}"/>
              </a:ext>
            </a:extLst>
          </p:cNvPr>
          <p:cNvSpPr/>
          <p:nvPr/>
        </p:nvSpPr>
        <p:spPr>
          <a:xfrm>
            <a:off x="9432758" y="6698669"/>
            <a:ext cx="5505116" cy="914400"/>
          </a:xfrm>
          <a:prstGeom prst="roundRect">
            <a:avLst/>
          </a:prstGeom>
          <a:solidFill>
            <a:srgbClr val="E8DCB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solidFill>
                  <a:sysClr val="windowText" lastClr="000000"/>
                </a:solidFill>
              </a:rPr>
              <a:t>Expenses in Sep.</a:t>
            </a:r>
          </a:p>
        </p:txBody>
      </p:sp>
      <p:sp>
        <p:nvSpPr>
          <p:cNvPr id="34" name="Rectangle 33">
            <a:extLst>
              <a:ext uri="{FF2B5EF4-FFF2-40B4-BE49-F238E27FC236}">
                <a16:creationId xmlns:a16="http://schemas.microsoft.com/office/drawing/2014/main" id="{F9735031-F461-4740-AC66-843AEF574DEC}"/>
              </a:ext>
            </a:extLst>
          </p:cNvPr>
          <p:cNvSpPr/>
          <p:nvPr/>
        </p:nvSpPr>
        <p:spPr>
          <a:xfrm>
            <a:off x="2209800" y="11332595"/>
            <a:ext cx="6858000"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000000"/>
                </a:solidFill>
              </a:rPr>
              <a:t>Cash paid for purchasing</a:t>
            </a:r>
          </a:p>
          <a:p>
            <a:pPr algn="ctr"/>
            <a:r>
              <a:rPr lang="en-US" sz="4400" dirty="0">
                <a:solidFill>
                  <a:srgbClr val="000000"/>
                </a:solidFill>
              </a:rPr>
              <a:t>mooncakes</a:t>
            </a:r>
          </a:p>
        </p:txBody>
      </p:sp>
      <p:pic>
        <p:nvPicPr>
          <p:cNvPr id="36" name="Picture 4" descr="Image result for mooncake making">
            <a:extLst>
              <a:ext uri="{FF2B5EF4-FFF2-40B4-BE49-F238E27FC236}">
                <a16:creationId xmlns:a16="http://schemas.microsoft.com/office/drawing/2014/main" id="{3185D10C-43E1-421F-8A12-5D4D64C79851}"/>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16414" y="8281149"/>
            <a:ext cx="5244772" cy="2950186"/>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1FEE637C-A6A6-47A7-873A-725D561F143D}"/>
              </a:ext>
            </a:extLst>
          </p:cNvPr>
          <p:cNvSpPr/>
          <p:nvPr/>
        </p:nvSpPr>
        <p:spPr>
          <a:xfrm>
            <a:off x="14937874" y="11332595"/>
            <a:ext cx="7539192"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000000"/>
                </a:solidFill>
              </a:rPr>
              <a:t>Cash paid for salaries to employees who worked in Sep.</a:t>
            </a:r>
          </a:p>
        </p:txBody>
      </p:sp>
      <p:pic>
        <p:nvPicPr>
          <p:cNvPr id="39" name="Picture 8" descr="Image result for pay salary photo">
            <a:extLst>
              <a:ext uri="{FF2B5EF4-FFF2-40B4-BE49-F238E27FC236}">
                <a16:creationId xmlns:a16="http://schemas.microsoft.com/office/drawing/2014/main" id="{896D3A30-5D6D-47CE-8C89-DADFA040949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086236" y="8280974"/>
            <a:ext cx="5242468" cy="294589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Elbow 14">
            <a:extLst>
              <a:ext uri="{FF2B5EF4-FFF2-40B4-BE49-F238E27FC236}">
                <a16:creationId xmlns:a16="http://schemas.microsoft.com/office/drawing/2014/main" id="{AF10490C-6C90-473F-84B6-79EF647B5E25}"/>
              </a:ext>
            </a:extLst>
          </p:cNvPr>
          <p:cNvCxnSpPr>
            <a:cxnSpLocks/>
            <a:stCxn id="36" idx="0"/>
            <a:endCxn id="27" idx="1"/>
          </p:cNvCxnSpPr>
          <p:nvPr/>
        </p:nvCxnSpPr>
        <p:spPr>
          <a:xfrm rot="5400000" flipH="1" flipV="1">
            <a:off x="6973139" y="5821530"/>
            <a:ext cx="1125280" cy="3793958"/>
          </a:xfrm>
          <a:prstGeom prst="bentConnector2">
            <a:avLst/>
          </a:prstGeom>
          <a:ln w="76200">
            <a:solidFill>
              <a:srgbClr val="E8DCB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66711A65-D551-4847-AFC5-40B3E9856D35}"/>
              </a:ext>
            </a:extLst>
          </p:cNvPr>
          <p:cNvCxnSpPr>
            <a:cxnSpLocks/>
            <a:stCxn id="39" idx="0"/>
            <a:endCxn id="27" idx="3"/>
          </p:cNvCxnSpPr>
          <p:nvPr/>
        </p:nvCxnSpPr>
        <p:spPr>
          <a:xfrm rot="16200000" flipV="1">
            <a:off x="16260120" y="5833624"/>
            <a:ext cx="1125105" cy="3769596"/>
          </a:xfrm>
          <a:prstGeom prst="bentConnector2">
            <a:avLst/>
          </a:prstGeom>
          <a:ln w="76200">
            <a:solidFill>
              <a:srgbClr val="E8DCB2"/>
            </a:solidFill>
            <a:tailEnd type="triangle"/>
          </a:ln>
        </p:spPr>
        <p:style>
          <a:lnRef idx="1">
            <a:schemeClr val="accent1"/>
          </a:lnRef>
          <a:fillRef idx="0">
            <a:schemeClr val="accent1"/>
          </a:fillRef>
          <a:effectRef idx="0">
            <a:schemeClr val="accent1"/>
          </a:effectRef>
          <a:fontRef idx="minor">
            <a:schemeClr val="tx1"/>
          </a:fontRef>
        </p:style>
      </p:cxnSp>
      <p:sp>
        <p:nvSpPr>
          <p:cNvPr id="44" name="Arrow: Right 43">
            <a:extLst>
              <a:ext uri="{FF2B5EF4-FFF2-40B4-BE49-F238E27FC236}">
                <a16:creationId xmlns:a16="http://schemas.microsoft.com/office/drawing/2014/main" id="{7038619C-C7A3-4385-BAF2-57207B4F667B}"/>
              </a:ext>
            </a:extLst>
          </p:cNvPr>
          <p:cNvSpPr/>
          <p:nvPr/>
        </p:nvSpPr>
        <p:spPr>
          <a:xfrm rot="16200000">
            <a:off x="11716557" y="5706855"/>
            <a:ext cx="914399" cy="1069228"/>
          </a:xfrm>
          <a:prstGeom prst="rightArrow">
            <a:avLst/>
          </a:prstGeom>
          <a:solidFill>
            <a:srgbClr val="E8D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peech Bubble: Rectangle with Corners Rounded 46">
            <a:extLst>
              <a:ext uri="{FF2B5EF4-FFF2-40B4-BE49-F238E27FC236}">
                <a16:creationId xmlns:a16="http://schemas.microsoft.com/office/drawing/2014/main" id="{900677BF-20E6-472A-BBD8-B12E65771904}"/>
              </a:ext>
            </a:extLst>
          </p:cNvPr>
          <p:cNvSpPr/>
          <p:nvPr/>
        </p:nvSpPr>
        <p:spPr>
          <a:xfrm>
            <a:off x="16742168" y="1414284"/>
            <a:ext cx="6625165" cy="3370447"/>
          </a:xfrm>
          <a:prstGeom prst="wedgeRoundRectCallout">
            <a:avLst>
              <a:gd name="adj1" fmla="val -60970"/>
              <a:gd name="adj2" fmla="val 4453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4800" dirty="0">
                <a:solidFill>
                  <a:schemeClr val="tx2"/>
                </a:solidFill>
              </a:rPr>
              <a:t>Most expenses are recognized in the same period as the revenues they help to generate</a:t>
            </a:r>
            <a:endParaRPr lang="en-US" sz="4800" dirty="0"/>
          </a:p>
        </p:txBody>
      </p:sp>
      <p:sp>
        <p:nvSpPr>
          <p:cNvPr id="5" name="Footer Placeholder 4">
            <a:extLst>
              <a:ext uri="{FF2B5EF4-FFF2-40B4-BE49-F238E27FC236}">
                <a16:creationId xmlns:a16="http://schemas.microsoft.com/office/drawing/2014/main" id="{92008077-BA05-413F-A5C5-3B0AEFF861E0}"/>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60FAA058-28FD-4C47-9C4A-B4DABD5AB84C}"/>
              </a:ext>
            </a:extLst>
          </p:cNvPr>
          <p:cNvSpPr>
            <a:spLocks noGrp="1"/>
          </p:cNvSpPr>
          <p:nvPr>
            <p:ph type="sldNum" sz="quarter" idx="12"/>
          </p:nvPr>
        </p:nvSpPr>
        <p:spPr/>
        <p:txBody>
          <a:bodyPr/>
          <a:lstStyle/>
          <a:p>
            <a:fld id="{EBE3AD81-3AD4-9C46-856E-C08CF1183C60}" type="slidenum">
              <a:rPr lang="en-US" smtClean="0"/>
              <a:pPr/>
              <a:t>6</a:t>
            </a:fld>
            <a:endParaRPr lang="en-US" dirty="0"/>
          </a:p>
        </p:txBody>
      </p:sp>
    </p:spTree>
    <p:extLst>
      <p:ext uri="{BB962C8B-B14F-4D97-AF65-F5344CB8AC3E}">
        <p14:creationId xmlns:p14="http://schemas.microsoft.com/office/powerpoint/2010/main" val="2459453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7FB2B4C-8665-4205-9C5D-6DF7D5031E10}"/>
              </a:ext>
            </a:extLst>
          </p:cNvPr>
          <p:cNvSpPr/>
          <p:nvPr/>
        </p:nvSpPr>
        <p:spPr>
          <a:xfrm>
            <a:off x="7243011" y="388558"/>
            <a:ext cx="9891628"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000000"/>
                </a:solidFill>
              </a:rPr>
              <a:t>Sales of mooncakes to customers in Sep.</a:t>
            </a:r>
          </a:p>
        </p:txBody>
      </p:sp>
      <p:pic>
        <p:nvPicPr>
          <p:cNvPr id="3088" name="Picture 16" descr="Related image">
            <a:extLst>
              <a:ext uri="{FF2B5EF4-FFF2-40B4-BE49-F238E27FC236}">
                <a16:creationId xmlns:a16="http://schemas.microsoft.com/office/drawing/2014/main" id="{1CF71CB0-D4B3-4FB3-A966-A2F56CD8882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163123" y="1386150"/>
            <a:ext cx="4051404" cy="29609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E3C897F-C3AB-4C7A-91B9-9D93503DECA1}"/>
              </a:ext>
            </a:extLst>
          </p:cNvPr>
          <p:cNvSpPr txBox="1"/>
          <p:nvPr/>
        </p:nvSpPr>
        <p:spPr>
          <a:xfrm>
            <a:off x="9432758" y="4618429"/>
            <a:ext cx="184731" cy="646331"/>
          </a:xfrm>
          <a:prstGeom prst="rect">
            <a:avLst/>
          </a:prstGeom>
          <a:noFill/>
        </p:spPr>
        <p:txBody>
          <a:bodyPr wrap="none" rtlCol="0">
            <a:spAutoFit/>
          </a:bodyPr>
          <a:lstStyle/>
          <a:p>
            <a:endParaRPr lang="en-US" dirty="0"/>
          </a:p>
        </p:txBody>
      </p:sp>
      <p:sp>
        <p:nvSpPr>
          <p:cNvPr id="3" name="Rectangle: Rounded Corners 2">
            <a:extLst>
              <a:ext uri="{FF2B5EF4-FFF2-40B4-BE49-F238E27FC236}">
                <a16:creationId xmlns:a16="http://schemas.microsoft.com/office/drawing/2014/main" id="{7A533263-6167-4D3D-B9EF-D0A38272C536}"/>
              </a:ext>
            </a:extLst>
          </p:cNvPr>
          <p:cNvSpPr/>
          <p:nvPr/>
        </p:nvSpPr>
        <p:spPr>
          <a:xfrm>
            <a:off x="9432758" y="4534125"/>
            <a:ext cx="5505116" cy="91440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solidFill>
                  <a:sysClr val="windowText" lastClr="000000"/>
                </a:solidFill>
              </a:rPr>
              <a:t>Revenues in Sep.</a:t>
            </a:r>
          </a:p>
        </p:txBody>
      </p:sp>
      <p:cxnSp>
        <p:nvCxnSpPr>
          <p:cNvPr id="20" name="Straight Arrow Connector 19">
            <a:extLst>
              <a:ext uri="{FF2B5EF4-FFF2-40B4-BE49-F238E27FC236}">
                <a16:creationId xmlns:a16="http://schemas.microsoft.com/office/drawing/2014/main" id="{1A074D41-E9D7-4D67-A259-47E9EA52B4AE}"/>
              </a:ext>
            </a:extLst>
          </p:cNvPr>
          <p:cNvCxnSpPr>
            <a:cxnSpLocks/>
          </p:cNvCxnSpPr>
          <p:nvPr/>
        </p:nvCxnSpPr>
        <p:spPr>
          <a:xfrm>
            <a:off x="2409825" y="5701076"/>
            <a:ext cx="19837400"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3905308-C7C2-4909-9694-CEFB8C040AD6}"/>
              </a:ext>
            </a:extLst>
          </p:cNvPr>
          <p:cNvSpPr/>
          <p:nvPr/>
        </p:nvSpPr>
        <p:spPr>
          <a:xfrm>
            <a:off x="2663825" y="5701076"/>
            <a:ext cx="6350000"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dirty="0">
                <a:solidFill>
                  <a:srgbClr val="000000"/>
                </a:solidFill>
              </a:rPr>
              <a:t>Aug.</a:t>
            </a:r>
          </a:p>
        </p:txBody>
      </p:sp>
      <p:sp>
        <p:nvSpPr>
          <p:cNvPr id="23" name="Rectangle 22">
            <a:extLst>
              <a:ext uri="{FF2B5EF4-FFF2-40B4-BE49-F238E27FC236}">
                <a16:creationId xmlns:a16="http://schemas.microsoft.com/office/drawing/2014/main" id="{E37D3145-D062-436A-909F-B01D4726839F}"/>
              </a:ext>
            </a:extLst>
          </p:cNvPr>
          <p:cNvSpPr/>
          <p:nvPr/>
        </p:nvSpPr>
        <p:spPr>
          <a:xfrm>
            <a:off x="8830092" y="5701076"/>
            <a:ext cx="1574794"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000000"/>
                </a:solidFill>
              </a:rPr>
              <a:t>Sep.</a:t>
            </a:r>
          </a:p>
        </p:txBody>
      </p:sp>
      <p:sp>
        <p:nvSpPr>
          <p:cNvPr id="24" name="Rectangle 23">
            <a:extLst>
              <a:ext uri="{FF2B5EF4-FFF2-40B4-BE49-F238E27FC236}">
                <a16:creationId xmlns:a16="http://schemas.microsoft.com/office/drawing/2014/main" id="{E0AD0E14-364D-454C-B28D-D510778DAC57}"/>
              </a:ext>
            </a:extLst>
          </p:cNvPr>
          <p:cNvSpPr/>
          <p:nvPr/>
        </p:nvSpPr>
        <p:spPr>
          <a:xfrm>
            <a:off x="15617825" y="5701076"/>
            <a:ext cx="6350000"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400" dirty="0">
                <a:solidFill>
                  <a:srgbClr val="000000"/>
                </a:solidFill>
              </a:rPr>
              <a:t>Oct.</a:t>
            </a:r>
          </a:p>
        </p:txBody>
      </p:sp>
      <p:cxnSp>
        <p:nvCxnSpPr>
          <p:cNvPr id="25" name="Straight Connector 24">
            <a:extLst>
              <a:ext uri="{FF2B5EF4-FFF2-40B4-BE49-F238E27FC236}">
                <a16:creationId xmlns:a16="http://schemas.microsoft.com/office/drawing/2014/main" id="{1B40BFA4-1F1B-434F-AB73-382589BB9ED8}"/>
              </a:ext>
            </a:extLst>
          </p:cNvPr>
          <p:cNvCxnSpPr/>
          <p:nvPr/>
        </p:nvCxnSpPr>
        <p:spPr>
          <a:xfrm>
            <a:off x="8776117" y="5212161"/>
            <a:ext cx="0" cy="1676400"/>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9FAE94BA-B264-4BC6-B82C-FE7E1DFF45E6}"/>
              </a:ext>
            </a:extLst>
          </p:cNvPr>
          <p:cNvCxnSpPr/>
          <p:nvPr/>
        </p:nvCxnSpPr>
        <p:spPr>
          <a:xfrm>
            <a:off x="15618366" y="5212161"/>
            <a:ext cx="0" cy="167640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47" name="Speech Bubble: Rectangle with Corners Rounded 46">
            <a:extLst>
              <a:ext uri="{FF2B5EF4-FFF2-40B4-BE49-F238E27FC236}">
                <a16:creationId xmlns:a16="http://schemas.microsoft.com/office/drawing/2014/main" id="{900677BF-20E6-472A-BBD8-B12E65771904}"/>
              </a:ext>
            </a:extLst>
          </p:cNvPr>
          <p:cNvSpPr/>
          <p:nvPr/>
        </p:nvSpPr>
        <p:spPr>
          <a:xfrm>
            <a:off x="15594514" y="1414284"/>
            <a:ext cx="8031724" cy="3370447"/>
          </a:xfrm>
          <a:prstGeom prst="wedgeRoundRectCallout">
            <a:avLst>
              <a:gd name="adj1" fmla="val -55577"/>
              <a:gd name="adj2" fmla="val 47395"/>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4800" dirty="0">
                <a:solidFill>
                  <a:schemeClr val="tx2"/>
                </a:solidFill>
              </a:rPr>
              <a:t>Other expenses indirectly related to producing revenues are recognized in the period they occur (i.e., period costs)</a:t>
            </a:r>
            <a:endParaRPr lang="en-US" sz="4800" dirty="0"/>
          </a:p>
        </p:txBody>
      </p:sp>
      <p:sp>
        <p:nvSpPr>
          <p:cNvPr id="29" name="Rectangle: Rounded Corners 28">
            <a:extLst>
              <a:ext uri="{FF2B5EF4-FFF2-40B4-BE49-F238E27FC236}">
                <a16:creationId xmlns:a16="http://schemas.microsoft.com/office/drawing/2014/main" id="{D66B0E2E-7985-4A04-A3B2-97917DE1B34C}"/>
              </a:ext>
            </a:extLst>
          </p:cNvPr>
          <p:cNvSpPr/>
          <p:nvPr/>
        </p:nvSpPr>
        <p:spPr>
          <a:xfrm>
            <a:off x="9432758" y="6838337"/>
            <a:ext cx="5505116" cy="914400"/>
          </a:xfrm>
          <a:prstGeom prst="roundRect">
            <a:avLst/>
          </a:prstGeom>
          <a:solidFill>
            <a:srgbClr val="E8DCB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solidFill>
                  <a:sysClr val="windowText" lastClr="000000"/>
                </a:solidFill>
              </a:rPr>
              <a:t>Expenses in Sep.</a:t>
            </a:r>
          </a:p>
        </p:txBody>
      </p:sp>
      <p:sp>
        <p:nvSpPr>
          <p:cNvPr id="30" name="Arrow: Right 29">
            <a:extLst>
              <a:ext uri="{FF2B5EF4-FFF2-40B4-BE49-F238E27FC236}">
                <a16:creationId xmlns:a16="http://schemas.microsoft.com/office/drawing/2014/main" id="{BF42788D-BCB7-4C6A-B2AC-A34E4FF9F7CE}"/>
              </a:ext>
            </a:extLst>
          </p:cNvPr>
          <p:cNvSpPr/>
          <p:nvPr/>
        </p:nvSpPr>
        <p:spPr>
          <a:xfrm rot="16200000">
            <a:off x="11529576" y="5912791"/>
            <a:ext cx="1288363" cy="1069228"/>
          </a:xfrm>
          <a:prstGeom prst="rightArrow">
            <a:avLst/>
          </a:prstGeom>
          <a:solidFill>
            <a:srgbClr val="E8D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604C590D-E0C4-4F9C-8439-DBE6A32E0551}"/>
              </a:ext>
            </a:extLst>
          </p:cNvPr>
          <p:cNvSpPr/>
          <p:nvPr/>
        </p:nvSpPr>
        <p:spPr>
          <a:xfrm>
            <a:off x="2707852" y="6838337"/>
            <a:ext cx="5505116" cy="914400"/>
          </a:xfrm>
          <a:prstGeom prst="roundRect">
            <a:avLst/>
          </a:prstGeom>
          <a:solidFill>
            <a:srgbClr val="E8DCB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solidFill>
                  <a:sysClr val="windowText" lastClr="000000"/>
                </a:solidFill>
              </a:rPr>
              <a:t>Expenses in Aug.</a:t>
            </a:r>
          </a:p>
        </p:txBody>
      </p:sp>
      <p:sp>
        <p:nvSpPr>
          <p:cNvPr id="32" name="Rectangle: Rounded Corners 31">
            <a:extLst>
              <a:ext uri="{FF2B5EF4-FFF2-40B4-BE49-F238E27FC236}">
                <a16:creationId xmlns:a16="http://schemas.microsoft.com/office/drawing/2014/main" id="{9F8DECF2-D308-4C56-8911-4EE64C0EA570}"/>
              </a:ext>
            </a:extLst>
          </p:cNvPr>
          <p:cNvSpPr/>
          <p:nvPr/>
        </p:nvSpPr>
        <p:spPr>
          <a:xfrm>
            <a:off x="16297899" y="6838337"/>
            <a:ext cx="5505116" cy="914400"/>
          </a:xfrm>
          <a:prstGeom prst="roundRect">
            <a:avLst/>
          </a:prstGeom>
          <a:solidFill>
            <a:srgbClr val="E8DCB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solidFill>
                  <a:sysClr val="windowText" lastClr="000000"/>
                </a:solidFill>
              </a:rPr>
              <a:t>Expenses in Oct.</a:t>
            </a:r>
          </a:p>
        </p:txBody>
      </p:sp>
      <p:sp>
        <p:nvSpPr>
          <p:cNvPr id="53" name="Rectangle 52">
            <a:extLst>
              <a:ext uri="{FF2B5EF4-FFF2-40B4-BE49-F238E27FC236}">
                <a16:creationId xmlns:a16="http://schemas.microsoft.com/office/drawing/2014/main" id="{1F1D25D1-D6BD-4DF0-8534-F173C85EEB32}"/>
              </a:ext>
            </a:extLst>
          </p:cNvPr>
          <p:cNvSpPr/>
          <p:nvPr/>
        </p:nvSpPr>
        <p:spPr>
          <a:xfrm>
            <a:off x="645185" y="8031611"/>
            <a:ext cx="3529280"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rgbClr val="000000"/>
                </a:solidFill>
              </a:rPr>
              <a:t>Rent</a:t>
            </a:r>
          </a:p>
          <a:p>
            <a:r>
              <a:rPr lang="en-US" sz="4400" dirty="0">
                <a:solidFill>
                  <a:srgbClr val="000000"/>
                </a:solidFill>
              </a:rPr>
              <a:t>expense</a:t>
            </a:r>
          </a:p>
        </p:txBody>
      </p:sp>
      <p:sp>
        <p:nvSpPr>
          <p:cNvPr id="54" name="Rectangle 53">
            <a:extLst>
              <a:ext uri="{FF2B5EF4-FFF2-40B4-BE49-F238E27FC236}">
                <a16:creationId xmlns:a16="http://schemas.microsoft.com/office/drawing/2014/main" id="{6BD729E0-674C-49FF-BED6-05F2AF627383}"/>
              </a:ext>
            </a:extLst>
          </p:cNvPr>
          <p:cNvSpPr/>
          <p:nvPr/>
        </p:nvSpPr>
        <p:spPr>
          <a:xfrm>
            <a:off x="645185" y="11432547"/>
            <a:ext cx="3529280"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rgbClr val="000000"/>
                </a:solidFill>
              </a:rPr>
              <a:t>Interest</a:t>
            </a:r>
          </a:p>
          <a:p>
            <a:r>
              <a:rPr lang="en-US" sz="4400" dirty="0">
                <a:solidFill>
                  <a:srgbClr val="000000"/>
                </a:solidFill>
              </a:rPr>
              <a:t>expense</a:t>
            </a:r>
          </a:p>
        </p:txBody>
      </p:sp>
      <p:pic>
        <p:nvPicPr>
          <p:cNvPr id="1034" name="Picture 10" descr="Related image">
            <a:extLst>
              <a:ext uri="{FF2B5EF4-FFF2-40B4-BE49-F238E27FC236}">
                <a16:creationId xmlns:a16="http://schemas.microsoft.com/office/drawing/2014/main" id="{C803FD5B-AACF-497D-BBBB-48100692D6E0}"/>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81616" y="7679171"/>
            <a:ext cx="1757587" cy="17575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Related image">
            <a:extLst>
              <a:ext uri="{FF2B5EF4-FFF2-40B4-BE49-F238E27FC236}">
                <a16:creationId xmlns:a16="http://schemas.microsoft.com/office/drawing/2014/main" id="{46E12B9D-7553-4753-AB9D-FB440081B58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306522" y="7679171"/>
            <a:ext cx="1757587" cy="175758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Related image">
            <a:extLst>
              <a:ext uri="{FF2B5EF4-FFF2-40B4-BE49-F238E27FC236}">
                <a16:creationId xmlns:a16="http://schemas.microsoft.com/office/drawing/2014/main" id="{087326D2-A613-4A78-9F00-247D00725B5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8361977" y="7679171"/>
            <a:ext cx="1757587" cy="175758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pixel water white background">
            <a:extLst>
              <a:ext uri="{FF2B5EF4-FFF2-40B4-BE49-F238E27FC236}">
                <a16:creationId xmlns:a16="http://schemas.microsoft.com/office/drawing/2014/main" id="{C28B452C-0AC6-454B-A030-64A382C3DA5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551064" y="9524570"/>
            <a:ext cx="1375465" cy="137546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Related image">
            <a:extLst>
              <a:ext uri="{FF2B5EF4-FFF2-40B4-BE49-F238E27FC236}">
                <a16:creationId xmlns:a16="http://schemas.microsoft.com/office/drawing/2014/main" id="{E4CB466C-CA44-49E0-BCC2-58E528A3A35D}"/>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9240771" y="9524570"/>
            <a:ext cx="1369352" cy="13754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mage result for pixel water white background">
            <a:extLst>
              <a:ext uri="{FF2B5EF4-FFF2-40B4-BE49-F238E27FC236}">
                <a16:creationId xmlns:a16="http://schemas.microsoft.com/office/drawing/2014/main" id="{B0AEE2ED-1129-4A0D-B011-3B82886A825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673722" y="9524570"/>
            <a:ext cx="1375465" cy="137546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Related image">
            <a:extLst>
              <a:ext uri="{FF2B5EF4-FFF2-40B4-BE49-F238E27FC236}">
                <a16:creationId xmlns:a16="http://schemas.microsoft.com/office/drawing/2014/main" id="{BD911278-DC49-466A-A737-D4A7266BF6D4}"/>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363429" y="9524570"/>
            <a:ext cx="1369352" cy="13754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Image result for pixel water white background">
            <a:extLst>
              <a:ext uri="{FF2B5EF4-FFF2-40B4-BE49-F238E27FC236}">
                <a16:creationId xmlns:a16="http://schemas.microsoft.com/office/drawing/2014/main" id="{9EF8E3F2-3A05-4166-837C-4486D92B10E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964820" y="9524570"/>
            <a:ext cx="1375465" cy="13754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Related image">
            <a:extLst>
              <a:ext uri="{FF2B5EF4-FFF2-40B4-BE49-F238E27FC236}">
                <a16:creationId xmlns:a16="http://schemas.microsoft.com/office/drawing/2014/main" id="{F8612167-AD80-4AE3-A079-DF62A38961EF}"/>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54527" y="9524570"/>
            <a:ext cx="1369352" cy="137546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317A6A5E-931A-47BB-AA39-EA6F5E40A659}"/>
              </a:ext>
            </a:extLst>
          </p:cNvPr>
          <p:cNvSpPr/>
          <p:nvPr/>
        </p:nvSpPr>
        <p:spPr>
          <a:xfrm>
            <a:off x="645185" y="9685948"/>
            <a:ext cx="2371327" cy="1052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rgbClr val="000000"/>
                </a:solidFill>
              </a:rPr>
              <a:t>Utilities expense</a:t>
            </a:r>
          </a:p>
        </p:txBody>
      </p:sp>
      <p:pic>
        <p:nvPicPr>
          <p:cNvPr id="1036" name="Picture 12" descr="Image result">
            <a:extLst>
              <a:ext uri="{FF2B5EF4-FFF2-40B4-BE49-F238E27FC236}">
                <a16:creationId xmlns:a16="http://schemas.microsoft.com/office/drawing/2014/main" id="{C76E5E34-8C71-4125-BECD-69343476AF17}"/>
              </a:ext>
            </a:extLst>
          </p:cNvPr>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l="25121" t="19165" r="21138" b="30842"/>
          <a:stretch/>
        </p:blipFill>
        <p:spPr bwMode="auto">
          <a:xfrm>
            <a:off x="4708335" y="11208591"/>
            <a:ext cx="1504148" cy="139924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2" descr="Image result">
            <a:extLst>
              <a:ext uri="{FF2B5EF4-FFF2-40B4-BE49-F238E27FC236}">
                <a16:creationId xmlns:a16="http://schemas.microsoft.com/office/drawing/2014/main" id="{DA52ACF0-B54E-4E44-A195-5BCEB449585D}"/>
              </a:ext>
            </a:extLst>
          </p:cNvPr>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l="25121" t="19165" r="21138" b="30842"/>
          <a:stretch/>
        </p:blipFill>
        <p:spPr bwMode="auto">
          <a:xfrm>
            <a:off x="11433241" y="11208591"/>
            <a:ext cx="1504148" cy="139924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2" descr="Image result">
            <a:extLst>
              <a:ext uri="{FF2B5EF4-FFF2-40B4-BE49-F238E27FC236}">
                <a16:creationId xmlns:a16="http://schemas.microsoft.com/office/drawing/2014/main" id="{312DD6AB-1B16-4609-A318-762E09B7DDC5}"/>
              </a:ext>
            </a:extLst>
          </p:cNvPr>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l="25121" t="19165" r="21138" b="30842"/>
          <a:stretch/>
        </p:blipFill>
        <p:spPr bwMode="auto">
          <a:xfrm>
            <a:off x="18298383" y="11208591"/>
            <a:ext cx="1504148" cy="1399244"/>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Rounded Corners 66">
            <a:extLst>
              <a:ext uri="{FF2B5EF4-FFF2-40B4-BE49-F238E27FC236}">
                <a16:creationId xmlns:a16="http://schemas.microsoft.com/office/drawing/2014/main" id="{43C3F145-0C8B-4AC8-9814-4846EEC73249}"/>
              </a:ext>
            </a:extLst>
          </p:cNvPr>
          <p:cNvSpPr/>
          <p:nvPr/>
        </p:nvSpPr>
        <p:spPr>
          <a:xfrm>
            <a:off x="9432758" y="6888561"/>
            <a:ext cx="5505116" cy="5596694"/>
          </a:xfrm>
          <a:prstGeom prst="roundRect">
            <a:avLst>
              <a:gd name="adj" fmla="val 3748"/>
            </a:avLst>
          </a:prstGeom>
          <a:noFill/>
          <a:ln w="38100">
            <a:solidFill>
              <a:srgbClr val="E8DCB2"/>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5400" dirty="0">
              <a:solidFill>
                <a:sysClr val="windowText" lastClr="000000"/>
              </a:solidFill>
            </a:endParaRPr>
          </a:p>
        </p:txBody>
      </p:sp>
      <p:sp>
        <p:nvSpPr>
          <p:cNvPr id="5" name="Footer Placeholder 4">
            <a:extLst>
              <a:ext uri="{FF2B5EF4-FFF2-40B4-BE49-F238E27FC236}">
                <a16:creationId xmlns:a16="http://schemas.microsoft.com/office/drawing/2014/main" id="{90FD7561-435E-440E-9642-3A530441AEDA}"/>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6" name="Slide Number Placeholder 5">
            <a:extLst>
              <a:ext uri="{FF2B5EF4-FFF2-40B4-BE49-F238E27FC236}">
                <a16:creationId xmlns:a16="http://schemas.microsoft.com/office/drawing/2014/main" id="{31F15523-C98F-4CBC-A983-CDA4C15B9ECA}"/>
              </a:ext>
            </a:extLst>
          </p:cNvPr>
          <p:cNvSpPr>
            <a:spLocks noGrp="1"/>
          </p:cNvSpPr>
          <p:nvPr>
            <p:ph type="sldNum" sz="quarter" idx="12"/>
          </p:nvPr>
        </p:nvSpPr>
        <p:spPr/>
        <p:txBody>
          <a:bodyPr/>
          <a:lstStyle/>
          <a:p>
            <a:fld id="{EBE3AD81-3AD4-9C46-856E-C08CF1183C60}" type="slidenum">
              <a:rPr lang="en-US" smtClean="0"/>
              <a:pPr/>
              <a:t>7</a:t>
            </a:fld>
            <a:endParaRPr lang="en-US" dirty="0"/>
          </a:p>
        </p:txBody>
      </p:sp>
    </p:spTree>
    <p:extLst>
      <p:ext uri="{BB962C8B-B14F-4D97-AF65-F5344CB8AC3E}">
        <p14:creationId xmlns:p14="http://schemas.microsoft.com/office/powerpoint/2010/main" val="372422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13FE-9D72-4634-8C45-B98794CAC42F}"/>
              </a:ext>
            </a:extLst>
          </p:cNvPr>
          <p:cNvSpPr>
            <a:spLocks noGrp="1"/>
          </p:cNvSpPr>
          <p:nvPr>
            <p:ph type="title"/>
          </p:nvPr>
        </p:nvSpPr>
        <p:spPr/>
        <p:txBody>
          <a:bodyPr>
            <a:noAutofit/>
          </a:bodyPr>
          <a:lstStyle/>
          <a:p>
            <a:r>
              <a:rPr lang="en-US" sz="6000" dirty="0"/>
              <a:t>Revenue and expense recognition </a:t>
            </a:r>
            <a:r>
              <a:rPr lang="en-US" altLang="zh-CN" sz="6000" dirty="0"/>
              <a:t>- An illustration (cont’d)</a:t>
            </a:r>
            <a:endParaRPr lang="en-US" sz="6000" dirty="0"/>
          </a:p>
        </p:txBody>
      </p:sp>
      <p:sp>
        <p:nvSpPr>
          <p:cNvPr id="3" name="Content Placeholder 2">
            <a:extLst>
              <a:ext uri="{FF2B5EF4-FFF2-40B4-BE49-F238E27FC236}">
                <a16:creationId xmlns:a16="http://schemas.microsoft.com/office/drawing/2014/main" id="{8E1C5BF8-7669-4216-B735-EBDDBC58CE0C}"/>
              </a:ext>
            </a:extLst>
          </p:cNvPr>
          <p:cNvSpPr>
            <a:spLocks noGrp="1"/>
          </p:cNvSpPr>
          <p:nvPr>
            <p:ph sz="quarter" idx="13"/>
          </p:nvPr>
        </p:nvSpPr>
        <p:spPr/>
        <p:txBody>
          <a:bodyPr/>
          <a:lstStyle/>
          <a:p>
            <a:r>
              <a:rPr lang="en-US" altLang="zh-CN" dirty="0"/>
              <a:t>Who is more reasonable about the net income in September</a:t>
            </a:r>
            <a:r>
              <a:rPr lang="en-US" dirty="0"/>
              <a:t>?</a:t>
            </a:r>
          </a:p>
          <a:p>
            <a:endParaRPr lang="en-US" dirty="0"/>
          </a:p>
        </p:txBody>
      </p:sp>
      <p:sp>
        <p:nvSpPr>
          <p:cNvPr id="6" name="Footer Placeholder 5">
            <a:extLst>
              <a:ext uri="{FF2B5EF4-FFF2-40B4-BE49-F238E27FC236}">
                <a16:creationId xmlns:a16="http://schemas.microsoft.com/office/drawing/2014/main" id="{BBB7EA19-E613-4F65-9C4B-2819A68D1F3A}"/>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7" name="Slide Number Placeholder 6">
            <a:extLst>
              <a:ext uri="{FF2B5EF4-FFF2-40B4-BE49-F238E27FC236}">
                <a16:creationId xmlns:a16="http://schemas.microsoft.com/office/drawing/2014/main" id="{55204DC3-6D71-4427-9FA6-073B036E2102}"/>
              </a:ext>
            </a:extLst>
          </p:cNvPr>
          <p:cNvSpPr>
            <a:spLocks noGrp="1"/>
          </p:cNvSpPr>
          <p:nvPr>
            <p:ph type="sldNum" sz="quarter" idx="12"/>
          </p:nvPr>
        </p:nvSpPr>
        <p:spPr/>
        <p:txBody>
          <a:bodyPr/>
          <a:lstStyle/>
          <a:p>
            <a:fld id="{EBE3AD81-3AD4-9C46-856E-C08CF1183C60}" type="slidenum">
              <a:rPr lang="en-US" smtClean="0"/>
              <a:pPr/>
              <a:t>8</a:t>
            </a:fld>
            <a:endParaRPr lang="en-US" dirty="0"/>
          </a:p>
        </p:txBody>
      </p:sp>
      <p:sp>
        <p:nvSpPr>
          <p:cNvPr id="8" name="Rectangle 7">
            <a:extLst>
              <a:ext uri="{FF2B5EF4-FFF2-40B4-BE49-F238E27FC236}">
                <a16:creationId xmlns:a16="http://schemas.microsoft.com/office/drawing/2014/main" id="{3C883BD1-F491-4EE8-A6C6-8EEF9BD2B701}"/>
              </a:ext>
            </a:extLst>
          </p:cNvPr>
          <p:cNvSpPr/>
          <p:nvPr/>
        </p:nvSpPr>
        <p:spPr>
          <a:xfrm>
            <a:off x="12446909" y="3889828"/>
            <a:ext cx="9905494" cy="825862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Cash received from customers	$10,000</a:t>
            </a:r>
          </a:p>
          <a:p>
            <a:pPr algn="ctr"/>
            <a:endParaRPr lang="en-US" dirty="0">
              <a:solidFill>
                <a:schemeClr val="tx2"/>
              </a:solidFill>
            </a:endParaRPr>
          </a:p>
          <a:p>
            <a:pPr algn="ctr"/>
            <a:r>
              <a:rPr lang="en-US" dirty="0">
                <a:solidFill>
                  <a:schemeClr val="tx2"/>
                </a:solidFill>
              </a:rPr>
              <a:t>     Cash paid for mooncakes		$0</a:t>
            </a:r>
          </a:p>
          <a:p>
            <a:pPr algn="ctr"/>
            <a:r>
              <a:rPr lang="en-US" dirty="0">
                <a:solidFill>
                  <a:schemeClr val="tx2"/>
                </a:solidFill>
              </a:rPr>
              <a:t>     Cash paid </a:t>
            </a:r>
            <a:r>
              <a:rPr lang="en-US" altLang="zh-CN" dirty="0">
                <a:solidFill>
                  <a:schemeClr val="tx2"/>
                </a:solidFill>
              </a:rPr>
              <a:t>to</a:t>
            </a:r>
            <a:r>
              <a:rPr lang="en-US" dirty="0">
                <a:solidFill>
                  <a:schemeClr val="tx2"/>
                </a:solidFill>
              </a:rPr>
              <a:t> employees		$0</a:t>
            </a:r>
          </a:p>
          <a:p>
            <a:pPr algn="ctr"/>
            <a:r>
              <a:rPr lang="en-US" dirty="0">
                <a:solidFill>
                  <a:schemeClr val="tx2"/>
                </a:solidFill>
              </a:rPr>
              <a:t>     Cash paid for rent		$0</a:t>
            </a:r>
          </a:p>
          <a:p>
            <a:pPr algn="ctr"/>
            <a:r>
              <a:rPr lang="en-US" dirty="0">
                <a:solidFill>
                  <a:schemeClr val="tx2"/>
                </a:solidFill>
              </a:rPr>
              <a:t>     Cash paid for utilities		$0</a:t>
            </a:r>
          </a:p>
          <a:p>
            <a:pPr algn="ctr"/>
            <a:r>
              <a:rPr lang="en-US" dirty="0">
                <a:solidFill>
                  <a:schemeClr val="tx2"/>
                </a:solidFill>
              </a:rPr>
              <a:t>     Cash paid for interest		$0</a:t>
            </a:r>
          </a:p>
          <a:p>
            <a:pPr algn="ctr"/>
            <a:endParaRPr lang="en-US" dirty="0">
              <a:solidFill>
                <a:schemeClr val="tx2"/>
              </a:solidFill>
            </a:endParaRPr>
          </a:p>
          <a:p>
            <a:pPr algn="ctr"/>
            <a:r>
              <a:rPr lang="en-US" dirty="0">
                <a:solidFill>
                  <a:schemeClr val="tx2"/>
                </a:solidFill>
              </a:rPr>
              <a:t>Net income			$10,000</a:t>
            </a:r>
          </a:p>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p:txBody>
      </p:sp>
      <p:sp>
        <p:nvSpPr>
          <p:cNvPr id="12" name="Rectangle 11">
            <a:extLst>
              <a:ext uri="{FF2B5EF4-FFF2-40B4-BE49-F238E27FC236}">
                <a16:creationId xmlns:a16="http://schemas.microsoft.com/office/drawing/2014/main" id="{66C994A2-3521-4E69-99AD-3E63C726550A}"/>
              </a:ext>
            </a:extLst>
          </p:cNvPr>
          <p:cNvSpPr/>
          <p:nvPr/>
        </p:nvSpPr>
        <p:spPr>
          <a:xfrm>
            <a:off x="2025249" y="3889828"/>
            <a:ext cx="9905494" cy="825862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Revenue from </a:t>
            </a:r>
            <a:r>
              <a:rPr lang="en-US" altLang="zh-CN" dirty="0">
                <a:solidFill>
                  <a:schemeClr val="tx2"/>
                </a:solidFill>
              </a:rPr>
              <a:t>selling</a:t>
            </a:r>
            <a:r>
              <a:rPr lang="en-US" dirty="0">
                <a:solidFill>
                  <a:schemeClr val="tx2"/>
                </a:solidFill>
              </a:rPr>
              <a:t> mooncakes	$10,000</a:t>
            </a:r>
          </a:p>
          <a:p>
            <a:pPr algn="ctr"/>
            <a:endParaRPr lang="en-US" dirty="0">
              <a:solidFill>
                <a:schemeClr val="tx2"/>
              </a:solidFill>
            </a:endParaRPr>
          </a:p>
          <a:p>
            <a:r>
              <a:rPr lang="en-US" dirty="0">
                <a:solidFill>
                  <a:schemeClr val="tx2"/>
                </a:solidFill>
              </a:rPr>
              <a:t>          Expense related to mooncakes	$3,000</a:t>
            </a:r>
          </a:p>
          <a:p>
            <a:r>
              <a:rPr lang="en-US" dirty="0">
                <a:solidFill>
                  <a:schemeClr val="tx2"/>
                </a:solidFill>
              </a:rPr>
              <a:t>          Expense related to employees	$2,000</a:t>
            </a:r>
          </a:p>
          <a:p>
            <a:r>
              <a:rPr lang="en-US" dirty="0">
                <a:solidFill>
                  <a:schemeClr val="tx2"/>
                </a:solidFill>
              </a:rPr>
              <a:t>          Rent expense			$   600</a:t>
            </a:r>
          </a:p>
          <a:p>
            <a:r>
              <a:rPr lang="en-US" dirty="0">
                <a:solidFill>
                  <a:schemeClr val="tx2"/>
                </a:solidFill>
              </a:rPr>
              <a:t>          Utilities expense		$   300</a:t>
            </a:r>
          </a:p>
          <a:p>
            <a:r>
              <a:rPr lang="en-US" dirty="0">
                <a:solidFill>
                  <a:schemeClr val="tx2"/>
                </a:solidFill>
              </a:rPr>
              <a:t>          Interest expense		$   100</a:t>
            </a:r>
          </a:p>
          <a:p>
            <a:pPr algn="ctr"/>
            <a:endParaRPr lang="en-US" dirty="0">
              <a:solidFill>
                <a:schemeClr val="tx2"/>
              </a:solidFill>
            </a:endParaRPr>
          </a:p>
          <a:p>
            <a:pPr algn="ctr"/>
            <a:r>
              <a:rPr lang="en-US" dirty="0">
                <a:solidFill>
                  <a:schemeClr val="tx2"/>
                </a:solidFill>
              </a:rPr>
              <a:t>Net income			$  4,000</a:t>
            </a:r>
          </a:p>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p:txBody>
      </p:sp>
      <p:pic>
        <p:nvPicPr>
          <p:cNvPr id="9" name="Picture 2" descr="âcaricatura imagenes de profesionalesâçå¾çæç´¢ç»æ">
            <a:extLst>
              <a:ext uri="{FF2B5EF4-FFF2-40B4-BE49-F238E27FC236}">
                <a16:creationId xmlns:a16="http://schemas.microsoft.com/office/drawing/2014/main" id="{FC8C681E-09C0-4D70-A6AA-D87CAC5B2C10}"/>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55054" b="54453"/>
          <a:stretch/>
        </p:blipFill>
        <p:spPr bwMode="auto">
          <a:xfrm>
            <a:off x="2541412" y="9302179"/>
            <a:ext cx="2548025" cy="2586095"/>
          </a:xfrm>
          <a:prstGeom prst="ellipse">
            <a:avLst/>
          </a:prstGeom>
          <a:noFill/>
          <a:extLst>
            <a:ext uri="{909E8E84-426E-40DD-AFC4-6F175D3DCCD1}">
              <a14:hiddenFill xmlns:a14="http://schemas.microsoft.com/office/drawing/2010/main">
                <a:solidFill>
                  <a:srgbClr val="FFFFFF"/>
                </a:solidFill>
              </a14:hiddenFill>
            </a:ext>
          </a:extLst>
        </p:spPr>
      </p:pic>
      <p:sp>
        <p:nvSpPr>
          <p:cNvPr id="15" name="Speech Bubble: Rectangle with Corners Rounded 14">
            <a:extLst>
              <a:ext uri="{FF2B5EF4-FFF2-40B4-BE49-F238E27FC236}">
                <a16:creationId xmlns:a16="http://schemas.microsoft.com/office/drawing/2014/main" id="{5B5E8BDD-8820-4281-92FA-89AE0BE8C7F0}"/>
              </a:ext>
            </a:extLst>
          </p:cNvPr>
          <p:cNvSpPr/>
          <p:nvPr/>
        </p:nvSpPr>
        <p:spPr>
          <a:xfrm>
            <a:off x="5605601" y="9593943"/>
            <a:ext cx="5788114" cy="1971825"/>
          </a:xfrm>
          <a:prstGeom prst="wedgeRoundRectCallout">
            <a:avLst>
              <a:gd name="adj1" fmla="val -62552"/>
              <a:gd name="adj2" fmla="val 10700"/>
              <a:gd name="adj3" fmla="val 16667"/>
            </a:avLst>
          </a:prstGeom>
          <a:ln w="38100"/>
        </p:spPr>
        <p:style>
          <a:lnRef idx="2">
            <a:schemeClr val="accent3"/>
          </a:lnRef>
          <a:fillRef idx="1">
            <a:schemeClr val="lt1"/>
          </a:fillRef>
          <a:effectRef idx="0">
            <a:schemeClr val="accent3"/>
          </a:effectRef>
          <a:fontRef idx="minor">
            <a:schemeClr val="dk1"/>
          </a:fontRef>
        </p:style>
        <p:txBody>
          <a:bodyPr rtlCol="0" anchor="ctr"/>
          <a:lstStyle/>
          <a:p>
            <a:pPr lvl="0" algn="ctr" defTabSz="914217">
              <a:defRPr/>
            </a:pPr>
            <a:r>
              <a:rPr lang="en-US" sz="4400" b="1" dirty="0">
                <a:solidFill>
                  <a:schemeClr val="tx2"/>
                </a:solidFill>
              </a:rPr>
              <a:t>$4,000</a:t>
            </a:r>
          </a:p>
          <a:p>
            <a:pPr lvl="0" algn="ctr" defTabSz="914217">
              <a:defRPr/>
            </a:pPr>
            <a:r>
              <a:rPr lang="en-US" dirty="0">
                <a:solidFill>
                  <a:schemeClr val="tx2"/>
                </a:solidFill>
              </a:rPr>
              <a:t>(Accrual-basis Accounting)</a:t>
            </a:r>
          </a:p>
        </p:txBody>
      </p:sp>
      <p:pic>
        <p:nvPicPr>
          <p:cNvPr id="16" name="Picture 2" descr="âcaricatura imagenes de profesionalesâçå¾çæç´¢ç»æ">
            <a:extLst>
              <a:ext uri="{FF2B5EF4-FFF2-40B4-BE49-F238E27FC236}">
                <a16:creationId xmlns:a16="http://schemas.microsoft.com/office/drawing/2014/main" id="{020F4559-1AAB-4577-A346-466E11BE29DD}"/>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8340" r="16714" b="54453"/>
          <a:stretch/>
        </p:blipFill>
        <p:spPr bwMode="auto">
          <a:xfrm>
            <a:off x="19292189" y="9302179"/>
            <a:ext cx="2548025" cy="2586095"/>
          </a:xfrm>
          <a:prstGeom prst="ellipse">
            <a:avLst/>
          </a:prstGeom>
          <a:noFill/>
          <a:extLst>
            <a:ext uri="{909E8E84-426E-40DD-AFC4-6F175D3DCCD1}">
              <a14:hiddenFill xmlns:a14="http://schemas.microsoft.com/office/drawing/2010/main">
                <a:solidFill>
                  <a:srgbClr val="FFFFFF"/>
                </a:solidFill>
              </a14:hiddenFill>
            </a:ext>
          </a:extLst>
        </p:spPr>
      </p:pic>
      <p:sp>
        <p:nvSpPr>
          <p:cNvPr id="17" name="Speech Bubble: Rectangle with Corners Rounded 16">
            <a:extLst>
              <a:ext uri="{FF2B5EF4-FFF2-40B4-BE49-F238E27FC236}">
                <a16:creationId xmlns:a16="http://schemas.microsoft.com/office/drawing/2014/main" id="{0886825E-623C-42EA-BC01-02C837D5E7E8}"/>
              </a:ext>
            </a:extLst>
          </p:cNvPr>
          <p:cNvSpPr/>
          <p:nvPr/>
        </p:nvSpPr>
        <p:spPr>
          <a:xfrm>
            <a:off x="13245992" y="9593943"/>
            <a:ext cx="5788114" cy="1971825"/>
          </a:xfrm>
          <a:prstGeom prst="wedgeRoundRectCallout">
            <a:avLst>
              <a:gd name="adj1" fmla="val 62076"/>
              <a:gd name="adj2" fmla="val 9964"/>
              <a:gd name="adj3" fmla="val 16667"/>
            </a:avLst>
          </a:prstGeom>
          <a:ln w="38100"/>
        </p:spPr>
        <p:style>
          <a:lnRef idx="2">
            <a:schemeClr val="accent3"/>
          </a:lnRef>
          <a:fillRef idx="1">
            <a:schemeClr val="lt1"/>
          </a:fillRef>
          <a:effectRef idx="0">
            <a:schemeClr val="accent3"/>
          </a:effectRef>
          <a:fontRef idx="minor">
            <a:schemeClr val="dk1"/>
          </a:fontRef>
        </p:style>
        <p:txBody>
          <a:bodyPr rtlCol="0" anchor="ctr"/>
          <a:lstStyle/>
          <a:p>
            <a:pPr lvl="0" algn="ctr" defTabSz="914217">
              <a:defRPr/>
            </a:pPr>
            <a:r>
              <a:rPr lang="en-US" sz="4400" b="1" dirty="0">
                <a:solidFill>
                  <a:schemeClr val="tx2"/>
                </a:solidFill>
              </a:rPr>
              <a:t>$10,000</a:t>
            </a:r>
          </a:p>
          <a:p>
            <a:pPr lvl="0" algn="ctr" defTabSz="914217">
              <a:defRPr/>
            </a:pPr>
            <a:r>
              <a:rPr lang="en-US" dirty="0">
                <a:solidFill>
                  <a:schemeClr val="tx2"/>
                </a:solidFill>
              </a:rPr>
              <a:t>(Cash-basis Accounting)</a:t>
            </a:r>
          </a:p>
        </p:txBody>
      </p:sp>
    </p:spTree>
    <p:extLst>
      <p:ext uri="{BB962C8B-B14F-4D97-AF65-F5344CB8AC3E}">
        <p14:creationId xmlns:p14="http://schemas.microsoft.com/office/powerpoint/2010/main" val="2370236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2CB4D-CAA3-4DF2-A247-E5C414BCE453}"/>
              </a:ext>
            </a:extLst>
          </p:cNvPr>
          <p:cNvSpPr>
            <a:spLocks noGrp="1"/>
          </p:cNvSpPr>
          <p:nvPr>
            <p:ph type="title"/>
          </p:nvPr>
        </p:nvSpPr>
        <p:spPr>
          <a:xfrm>
            <a:off x="990600" y="730253"/>
            <a:ext cx="22301200" cy="1327149"/>
          </a:xfrm>
        </p:spPr>
        <p:txBody>
          <a:bodyPr>
            <a:normAutofit/>
          </a:bodyPr>
          <a:lstStyle/>
          <a:p>
            <a:r>
              <a:rPr lang="en-US" dirty="0"/>
              <a:t>Accrual- versus Cash-Basis Accounting </a:t>
            </a:r>
          </a:p>
        </p:txBody>
      </p:sp>
      <p:sp>
        <p:nvSpPr>
          <p:cNvPr id="4" name="Rectangle: Rounded Corners 3">
            <a:extLst>
              <a:ext uri="{FF2B5EF4-FFF2-40B4-BE49-F238E27FC236}">
                <a16:creationId xmlns:a16="http://schemas.microsoft.com/office/drawing/2014/main" id="{D9903C10-4F40-4310-A170-22CB0B83F38F}"/>
              </a:ext>
            </a:extLst>
          </p:cNvPr>
          <p:cNvSpPr/>
          <p:nvPr/>
        </p:nvSpPr>
        <p:spPr>
          <a:xfrm>
            <a:off x="1244600" y="6063916"/>
            <a:ext cx="10766425" cy="6242315"/>
          </a:xfrm>
          <a:prstGeom prst="roundRect">
            <a:avLst>
              <a:gd name="adj" fmla="val 3502"/>
            </a:avLst>
          </a:prstGeom>
          <a:ln w="38100"/>
        </p:spPr>
        <p:style>
          <a:lnRef idx="2">
            <a:schemeClr val="accent2"/>
          </a:lnRef>
          <a:fillRef idx="1">
            <a:schemeClr val="lt1"/>
          </a:fillRef>
          <a:effectRef idx="0">
            <a:schemeClr val="accent2"/>
          </a:effectRef>
          <a:fontRef idx="minor">
            <a:schemeClr val="dk1"/>
          </a:fontRef>
        </p:style>
        <p:txBody>
          <a:bodyPr rtlCol="0" anchor="t"/>
          <a:lstStyle/>
          <a:p>
            <a:pPr algn="ctr"/>
            <a:r>
              <a:rPr lang="en-US" sz="6000" b="1" dirty="0">
                <a:solidFill>
                  <a:sysClr val="windowText" lastClr="000000"/>
                </a:solidFill>
              </a:rPr>
              <a:t>Accrual-basis accounting</a:t>
            </a:r>
          </a:p>
        </p:txBody>
      </p:sp>
      <p:sp>
        <p:nvSpPr>
          <p:cNvPr id="6" name="Rectangle: Rounded Corners 5">
            <a:extLst>
              <a:ext uri="{FF2B5EF4-FFF2-40B4-BE49-F238E27FC236}">
                <a16:creationId xmlns:a16="http://schemas.microsoft.com/office/drawing/2014/main" id="{BDB7AB54-FBC2-4A67-A006-BC7BE139B67C}"/>
              </a:ext>
            </a:extLst>
          </p:cNvPr>
          <p:cNvSpPr/>
          <p:nvPr/>
        </p:nvSpPr>
        <p:spPr>
          <a:xfrm>
            <a:off x="12366627" y="6063916"/>
            <a:ext cx="10766425" cy="6242315"/>
          </a:xfrm>
          <a:prstGeom prst="roundRect">
            <a:avLst>
              <a:gd name="adj" fmla="val 3502"/>
            </a:avLst>
          </a:prstGeom>
          <a:ln w="38100"/>
        </p:spPr>
        <p:style>
          <a:lnRef idx="2">
            <a:schemeClr val="accent2"/>
          </a:lnRef>
          <a:fillRef idx="1">
            <a:schemeClr val="lt1"/>
          </a:fillRef>
          <a:effectRef idx="0">
            <a:schemeClr val="accent2"/>
          </a:effectRef>
          <a:fontRef idx="minor">
            <a:schemeClr val="dk1"/>
          </a:fontRef>
        </p:style>
        <p:txBody>
          <a:bodyPr rtlCol="0" anchor="t"/>
          <a:lstStyle/>
          <a:p>
            <a:pPr algn="ctr"/>
            <a:r>
              <a:rPr lang="en-US" sz="6000" b="1" dirty="0">
                <a:solidFill>
                  <a:sysClr val="windowText" lastClr="000000"/>
                </a:solidFill>
              </a:rPr>
              <a:t>Cash-basis accounting</a:t>
            </a:r>
          </a:p>
        </p:txBody>
      </p:sp>
      <p:sp>
        <p:nvSpPr>
          <p:cNvPr id="9" name="Rectangle: Rounded Corners 8">
            <a:extLst>
              <a:ext uri="{FF2B5EF4-FFF2-40B4-BE49-F238E27FC236}">
                <a16:creationId xmlns:a16="http://schemas.microsoft.com/office/drawing/2014/main" id="{35C531BC-7083-4577-BC41-E2ECC3CEDB6A}"/>
              </a:ext>
            </a:extLst>
          </p:cNvPr>
          <p:cNvSpPr/>
          <p:nvPr/>
        </p:nvSpPr>
        <p:spPr>
          <a:xfrm>
            <a:off x="1752600" y="7395995"/>
            <a:ext cx="9829800" cy="2445057"/>
          </a:xfrm>
          <a:prstGeom prst="roundRect">
            <a:avLst>
              <a:gd name="adj" fmla="val 3502"/>
            </a:avLst>
          </a:prstGeom>
          <a:solidFill>
            <a:schemeClr val="accent4"/>
          </a:solidFill>
          <a:ln w="38100">
            <a:noFill/>
          </a:ln>
        </p:spPr>
        <p:style>
          <a:lnRef idx="2">
            <a:schemeClr val="accent2"/>
          </a:lnRef>
          <a:fillRef idx="1">
            <a:schemeClr val="lt1"/>
          </a:fillRef>
          <a:effectRef idx="0">
            <a:schemeClr val="accent2"/>
          </a:effectRef>
          <a:fontRef idx="minor">
            <a:schemeClr val="dk1"/>
          </a:fontRef>
        </p:style>
        <p:txBody>
          <a:bodyPr rtlCol="0" anchor="ctr"/>
          <a:lstStyle/>
          <a:p>
            <a:r>
              <a:rPr lang="en-US" sz="4000" dirty="0">
                <a:solidFill>
                  <a:sysClr val="windowText" lastClr="000000"/>
                </a:solidFill>
              </a:rPr>
              <a:t>Companies recognize </a:t>
            </a:r>
            <a:r>
              <a:rPr lang="en-US" sz="4000" b="1" dirty="0">
                <a:solidFill>
                  <a:sysClr val="windowText" lastClr="000000"/>
                </a:solidFill>
              </a:rPr>
              <a:t>revenues </a:t>
            </a:r>
            <a:r>
              <a:rPr lang="en-US" sz="4000" dirty="0">
                <a:solidFill>
                  <a:sysClr val="windowText" lastClr="000000"/>
                </a:solidFill>
              </a:rPr>
              <a:t>when they perform services or deliver products (rather than when they receive cash)</a:t>
            </a:r>
          </a:p>
        </p:txBody>
      </p:sp>
      <p:sp>
        <p:nvSpPr>
          <p:cNvPr id="10" name="Rectangle: Rounded Corners 9">
            <a:extLst>
              <a:ext uri="{FF2B5EF4-FFF2-40B4-BE49-F238E27FC236}">
                <a16:creationId xmlns:a16="http://schemas.microsoft.com/office/drawing/2014/main" id="{752AC99C-BAD9-4564-B9C6-D1390C4884EB}"/>
              </a:ext>
            </a:extLst>
          </p:cNvPr>
          <p:cNvSpPr/>
          <p:nvPr/>
        </p:nvSpPr>
        <p:spPr>
          <a:xfrm>
            <a:off x="1752600" y="10056808"/>
            <a:ext cx="9829800" cy="1935237"/>
          </a:xfrm>
          <a:prstGeom prst="roundRect">
            <a:avLst>
              <a:gd name="adj" fmla="val 3502"/>
            </a:avLst>
          </a:prstGeom>
          <a:solidFill>
            <a:schemeClr val="accent4"/>
          </a:solidFill>
          <a:ln w="38100">
            <a:noFill/>
          </a:ln>
        </p:spPr>
        <p:style>
          <a:lnRef idx="2">
            <a:schemeClr val="accent2"/>
          </a:lnRef>
          <a:fillRef idx="1">
            <a:schemeClr val="lt1"/>
          </a:fillRef>
          <a:effectRef idx="0">
            <a:schemeClr val="accent2"/>
          </a:effectRef>
          <a:fontRef idx="minor">
            <a:schemeClr val="dk1"/>
          </a:fontRef>
        </p:style>
        <p:txBody>
          <a:bodyPr rtlCol="0" anchor="ctr"/>
          <a:lstStyle/>
          <a:p>
            <a:r>
              <a:rPr lang="en-US" sz="4000" b="1" dirty="0">
                <a:solidFill>
                  <a:sysClr val="windowText" lastClr="000000"/>
                </a:solidFill>
              </a:rPr>
              <a:t>Expenses </a:t>
            </a:r>
            <a:r>
              <a:rPr lang="en-US" sz="4000" dirty="0">
                <a:solidFill>
                  <a:sysClr val="windowText" lastClr="000000"/>
                </a:solidFill>
              </a:rPr>
              <a:t>are recognized when incurred (rather than when paid)</a:t>
            </a:r>
          </a:p>
        </p:txBody>
      </p:sp>
      <p:pic>
        <p:nvPicPr>
          <p:cNvPr id="2052" name="Picture 4" descr="Related image">
            <a:extLst>
              <a:ext uri="{FF2B5EF4-FFF2-40B4-BE49-F238E27FC236}">
                <a16:creationId xmlns:a16="http://schemas.microsoft.com/office/drawing/2014/main" id="{EC3A0729-8BC0-43E9-8C32-DB1248825F3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00587" y="2273158"/>
            <a:ext cx="1925568" cy="19255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ccrual accounting vector">
            <a:extLst>
              <a:ext uri="{FF2B5EF4-FFF2-40B4-BE49-F238E27FC236}">
                <a16:creationId xmlns:a16="http://schemas.microsoft.com/office/drawing/2014/main" id="{B1D5D246-74E5-49AB-8EA4-843E2DF37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587" y="5510211"/>
            <a:ext cx="169545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a:extLst>
              <a:ext uri="{FF2B5EF4-FFF2-40B4-BE49-F238E27FC236}">
                <a16:creationId xmlns:a16="http://schemas.microsoft.com/office/drawing/2014/main" id="{10730555-28B9-4144-B6EC-2598C23CD4D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8236026" y="1094618"/>
            <a:ext cx="3129048" cy="192556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0962CBBC-F604-4A0F-9860-B8A25085D08D}"/>
              </a:ext>
            </a:extLst>
          </p:cNvPr>
          <p:cNvSpPr/>
          <p:nvPr/>
        </p:nvSpPr>
        <p:spPr>
          <a:xfrm>
            <a:off x="12795250" y="7395994"/>
            <a:ext cx="9829800" cy="2445057"/>
          </a:xfrm>
          <a:prstGeom prst="roundRect">
            <a:avLst>
              <a:gd name="adj" fmla="val 3502"/>
            </a:avLst>
          </a:prstGeom>
          <a:solidFill>
            <a:schemeClr val="accent4"/>
          </a:solidFill>
          <a:ln w="38100">
            <a:noFill/>
          </a:ln>
        </p:spPr>
        <p:style>
          <a:lnRef idx="2">
            <a:schemeClr val="accent2"/>
          </a:lnRef>
          <a:fillRef idx="1">
            <a:schemeClr val="lt1"/>
          </a:fillRef>
          <a:effectRef idx="0">
            <a:schemeClr val="accent2"/>
          </a:effectRef>
          <a:fontRef idx="minor">
            <a:schemeClr val="dk1"/>
          </a:fontRef>
        </p:style>
        <p:txBody>
          <a:bodyPr rtlCol="0" anchor="ctr"/>
          <a:lstStyle/>
          <a:p>
            <a:r>
              <a:rPr lang="en-US" sz="4000" b="1" dirty="0">
                <a:solidFill>
                  <a:sysClr val="windowText" lastClr="000000"/>
                </a:solidFill>
              </a:rPr>
              <a:t>Revenues</a:t>
            </a:r>
            <a:r>
              <a:rPr lang="en-US" sz="4000" dirty="0">
                <a:solidFill>
                  <a:sysClr val="windowText" lastClr="000000"/>
                </a:solidFill>
              </a:rPr>
              <a:t> are recorded when cash is received</a:t>
            </a:r>
          </a:p>
        </p:txBody>
      </p:sp>
      <p:sp>
        <p:nvSpPr>
          <p:cNvPr id="23" name="Rectangle: Rounded Corners 22">
            <a:extLst>
              <a:ext uri="{FF2B5EF4-FFF2-40B4-BE49-F238E27FC236}">
                <a16:creationId xmlns:a16="http://schemas.microsoft.com/office/drawing/2014/main" id="{64CEB787-11FE-4A1F-A0C0-FDA547C1B038}"/>
              </a:ext>
            </a:extLst>
          </p:cNvPr>
          <p:cNvSpPr/>
          <p:nvPr/>
        </p:nvSpPr>
        <p:spPr>
          <a:xfrm>
            <a:off x="12795250" y="10056808"/>
            <a:ext cx="9829800" cy="1935237"/>
          </a:xfrm>
          <a:prstGeom prst="roundRect">
            <a:avLst>
              <a:gd name="adj" fmla="val 3502"/>
            </a:avLst>
          </a:prstGeom>
          <a:solidFill>
            <a:schemeClr val="accent4"/>
          </a:solidFill>
          <a:ln w="38100">
            <a:noFill/>
          </a:ln>
        </p:spPr>
        <p:style>
          <a:lnRef idx="2">
            <a:schemeClr val="accent2"/>
          </a:lnRef>
          <a:fillRef idx="1">
            <a:schemeClr val="lt1"/>
          </a:fillRef>
          <a:effectRef idx="0">
            <a:schemeClr val="accent2"/>
          </a:effectRef>
          <a:fontRef idx="minor">
            <a:schemeClr val="dk1"/>
          </a:fontRef>
        </p:style>
        <p:txBody>
          <a:bodyPr rtlCol="0" anchor="ctr"/>
          <a:lstStyle/>
          <a:p>
            <a:r>
              <a:rPr lang="en-US" sz="4000" b="1" dirty="0">
                <a:solidFill>
                  <a:sysClr val="windowText" lastClr="000000"/>
                </a:solidFill>
              </a:rPr>
              <a:t>Expenses</a:t>
            </a:r>
            <a:r>
              <a:rPr lang="en-US" sz="4000" dirty="0">
                <a:solidFill>
                  <a:sysClr val="windowText" lastClr="000000"/>
                </a:solidFill>
              </a:rPr>
              <a:t> are recorded when cash is paid</a:t>
            </a:r>
          </a:p>
        </p:txBody>
      </p:sp>
      <p:pic>
        <p:nvPicPr>
          <p:cNvPr id="2064" name="Picture 16" descr="Related image">
            <a:extLst>
              <a:ext uri="{FF2B5EF4-FFF2-40B4-BE49-F238E27FC236}">
                <a16:creationId xmlns:a16="http://schemas.microsoft.com/office/drawing/2014/main" id="{942D084A-08CB-45D0-B29E-8407BE6031C9}"/>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662415" y="2057402"/>
            <a:ext cx="5930794" cy="39528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Related image">
            <a:extLst>
              <a:ext uri="{FF2B5EF4-FFF2-40B4-BE49-F238E27FC236}">
                <a16:creationId xmlns:a16="http://schemas.microsoft.com/office/drawing/2014/main" id="{B91A11AB-1099-41AE-8625-1E7C925990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04700" y="4881560"/>
            <a:ext cx="5962650" cy="395287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cash payment">
            <a:extLst>
              <a:ext uri="{FF2B5EF4-FFF2-40B4-BE49-F238E27FC236}">
                <a16:creationId xmlns:a16="http://schemas.microsoft.com/office/drawing/2014/main" id="{B1610623-0396-4555-842B-ABA7E2AA41B9}"/>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4785922" y="1895284"/>
            <a:ext cx="5929313" cy="39528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C727C3A-BC3F-45F7-8F3E-D8A87E272095}"/>
              </a:ext>
            </a:extLst>
          </p:cNvPr>
          <p:cNvSpPr>
            <a:spLocks noGrp="1"/>
          </p:cNvSpPr>
          <p:nvPr>
            <p:ph type="ftr" sz="quarter" idx="11"/>
          </p:nvPr>
        </p:nvSpPr>
        <p:spPr/>
        <p:txBody>
          <a:bodyPr/>
          <a:lstStyle/>
          <a:p>
            <a:r>
              <a:rPr lang="en-US" dirty="0"/>
              <a:t>Ch3 Adjusting the Accounts | ACT2111 Introductory Financial Accounting (2023)</a:t>
            </a:r>
          </a:p>
        </p:txBody>
      </p:sp>
      <p:sp>
        <p:nvSpPr>
          <p:cNvPr id="5" name="Slide Number Placeholder 4">
            <a:extLst>
              <a:ext uri="{FF2B5EF4-FFF2-40B4-BE49-F238E27FC236}">
                <a16:creationId xmlns:a16="http://schemas.microsoft.com/office/drawing/2014/main" id="{3F0555EE-57C0-484C-A568-232E283C4294}"/>
              </a:ext>
            </a:extLst>
          </p:cNvPr>
          <p:cNvSpPr>
            <a:spLocks noGrp="1"/>
          </p:cNvSpPr>
          <p:nvPr>
            <p:ph type="sldNum" sz="quarter" idx="12"/>
          </p:nvPr>
        </p:nvSpPr>
        <p:spPr/>
        <p:txBody>
          <a:bodyPr/>
          <a:lstStyle/>
          <a:p>
            <a:fld id="{EBE3AD81-3AD4-9C46-856E-C08CF1183C60}" type="slidenum">
              <a:rPr lang="en-US" smtClean="0"/>
              <a:pPr/>
              <a:t>9</a:t>
            </a:fld>
            <a:endParaRPr lang="en-US" dirty="0"/>
          </a:p>
        </p:txBody>
      </p:sp>
    </p:spTree>
    <p:extLst>
      <p:ext uri="{BB962C8B-B14F-4D97-AF65-F5344CB8AC3E}">
        <p14:creationId xmlns:p14="http://schemas.microsoft.com/office/powerpoint/2010/main" val="3133681358"/>
      </p:ext>
    </p:extLst>
  </p:cSld>
  <p:clrMapOvr>
    <a:masterClrMapping/>
  </p:clrMapOvr>
</p:sld>
</file>

<file path=ppt/theme/theme1.xml><?xml version="1.0" encoding="utf-8"?>
<a:theme xmlns:a="http://schemas.openxmlformats.org/drawingml/2006/main" name="Office Theme">
  <a:themeElements>
    <a:clrScheme name="Medical 03 1">
      <a:dk1>
        <a:srgbClr val="7F7F7F"/>
      </a:dk1>
      <a:lt1>
        <a:srgbClr val="FFFFFF"/>
      </a:lt1>
      <a:dk2>
        <a:srgbClr val="000000"/>
      </a:dk2>
      <a:lt2>
        <a:srgbClr val="FFFFFF"/>
      </a:lt2>
      <a:accent1>
        <a:srgbClr val="656E95"/>
      </a:accent1>
      <a:accent2>
        <a:srgbClr val="8D9ACE"/>
      </a:accent2>
      <a:accent3>
        <a:srgbClr val="B9CBE9"/>
      </a:accent3>
      <a:accent4>
        <a:srgbClr val="EAF1FA"/>
      </a:accent4>
      <a:accent5>
        <a:srgbClr val="F9FBFE"/>
      </a:accent5>
      <a:accent6>
        <a:srgbClr val="17364F"/>
      </a:accent6>
      <a:hlink>
        <a:srgbClr val="4B5050"/>
      </a:hlink>
      <a:folHlink>
        <a:srgbClr val="19BB9B"/>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5554</TotalTime>
  <Words>3647</Words>
  <Application>Microsoft Macintosh PowerPoint</Application>
  <PresentationFormat>Custom</PresentationFormat>
  <Paragraphs>531</Paragraphs>
  <Slides>46</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Lato Regular</vt:lpstr>
      <vt:lpstr>Lota</vt:lpstr>
      <vt:lpstr>STIX-Bold</vt:lpstr>
      <vt:lpstr>Arial</vt:lpstr>
      <vt:lpstr>Calibri</vt:lpstr>
      <vt:lpstr>Lato</vt:lpstr>
      <vt:lpstr>Lato Black</vt:lpstr>
      <vt:lpstr>Wingdings</vt:lpstr>
      <vt:lpstr>Office Theme</vt:lpstr>
      <vt:lpstr>PowerPoint Presentation</vt:lpstr>
      <vt:lpstr>Review of Ch2</vt:lpstr>
      <vt:lpstr>The need for adjustments</vt:lpstr>
      <vt:lpstr>Principles behind the adjustments</vt:lpstr>
      <vt:lpstr>Revenue and expense recognition - An illustration</vt:lpstr>
      <vt:lpstr>PowerPoint Presentation</vt:lpstr>
      <vt:lpstr>PowerPoint Presentation</vt:lpstr>
      <vt:lpstr>Revenue and expense recognition - An illustration (cont’d)</vt:lpstr>
      <vt:lpstr>Accrual- versus Cash-Basis Accounting </vt:lpstr>
      <vt:lpstr>Accrual- versus Cash-Basis Accounting (cont’d) </vt:lpstr>
      <vt:lpstr>Adjustments: Recording adjusting entries</vt:lpstr>
      <vt:lpstr>Four types of adjusting entries</vt:lpstr>
      <vt:lpstr>Four types of adjusting entries</vt:lpstr>
      <vt:lpstr>Why it is necessary to have adjusting entries?</vt:lpstr>
      <vt:lpstr>Adjusting Entries for Deferrals</vt:lpstr>
      <vt:lpstr>Adjusting Entries for Deferrals (cont’d)</vt:lpstr>
      <vt:lpstr>Adjusting Entries for Deferrals (cont’d)</vt:lpstr>
      <vt:lpstr>Adjusting Entries for Deferrals (cont’d)</vt:lpstr>
      <vt:lpstr>Adjusting Entries for Deferrals (cont’d)</vt:lpstr>
      <vt:lpstr>Adjusting Entries for Deferrals (cont’d)</vt:lpstr>
      <vt:lpstr>Adjusting Entries for Deferrals (cont’d)</vt:lpstr>
      <vt:lpstr>Adjusting Entries for Deferrals (cont’d)</vt:lpstr>
      <vt:lpstr>Adjusting Entries for Deferrals (cont’d)</vt:lpstr>
      <vt:lpstr>Adjusting Entries for Deferrals (cont’d)</vt:lpstr>
      <vt:lpstr>Adjusting Entries for Deferrals (cont’d)</vt:lpstr>
      <vt:lpstr>Adjusting Entries for Deferrals (cont’d)</vt:lpstr>
      <vt:lpstr>Adjusting Entries for Accruals</vt:lpstr>
      <vt:lpstr>Adjusting Entries for Accruals (cont’d)</vt:lpstr>
      <vt:lpstr>Adjusting Entries for Accruals (cont’d)</vt:lpstr>
      <vt:lpstr>Adjusting Entries for Accruals (cont’d)</vt:lpstr>
      <vt:lpstr>Adjusting Entries for Accruals (cont’d)</vt:lpstr>
      <vt:lpstr>Adjusting Entries for Accruals (cont’d)</vt:lpstr>
      <vt:lpstr>Adjusting Entries for Accruals (cont’d)</vt:lpstr>
      <vt:lpstr>Adjusting Entries for Accruals (cont’d)</vt:lpstr>
      <vt:lpstr>Adjusting Entries for Accruals (cont’d)</vt:lpstr>
      <vt:lpstr>Summary</vt:lpstr>
      <vt:lpstr>General journal showing adjusting entries</vt:lpstr>
      <vt:lpstr>General ledger after adjustment</vt:lpstr>
      <vt:lpstr>Preparing the Adjusted Trial Balance</vt:lpstr>
      <vt:lpstr>Preparing Financial Statements</vt:lpstr>
      <vt:lpstr>PowerPoint Presentation</vt:lpstr>
      <vt:lpstr>PowerPoint Presentation</vt:lpstr>
      <vt:lpstr>Preparing Financial Statements – Exercise</vt:lpstr>
      <vt:lpstr>Preparing Financial Statements – Solution</vt:lpstr>
      <vt:lpstr>Preparing Financial Statements – Solution (cont’d)</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Shijie Yang</dc:creator>
  <cp:lastModifiedBy>Yi Cao</cp:lastModifiedBy>
  <cp:revision>771</cp:revision>
  <dcterms:created xsi:type="dcterms:W3CDTF">2018-08-12T11:43:56Z</dcterms:created>
  <dcterms:modified xsi:type="dcterms:W3CDTF">2023-02-13T14:53:00Z</dcterms:modified>
</cp:coreProperties>
</file>